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1" r:id="rId3"/>
    <p:sldId id="289" r:id="rId4"/>
    <p:sldId id="261" r:id="rId5"/>
    <p:sldId id="262" r:id="rId6"/>
    <p:sldId id="277" r:id="rId7"/>
    <p:sldId id="301" r:id="rId8"/>
    <p:sldId id="300" r:id="rId9"/>
    <p:sldId id="269" r:id="rId10"/>
    <p:sldId id="287" r:id="rId11"/>
    <p:sldId id="265" r:id="rId12"/>
    <p:sldId id="275" r:id="rId13"/>
    <p:sldId id="283" r:id="rId14"/>
    <p:sldId id="279" r:id="rId15"/>
    <p:sldId id="278" r:id="rId16"/>
    <p:sldId id="280" r:id="rId17"/>
    <p:sldId id="290" r:id="rId18"/>
    <p:sldId id="291" r:id="rId19"/>
    <p:sldId id="257" r:id="rId20"/>
    <p:sldId id="264" r:id="rId21"/>
    <p:sldId id="276" r:id="rId22"/>
    <p:sldId id="263" r:id="rId23"/>
    <p:sldId id="266" r:id="rId24"/>
    <p:sldId id="274" r:id="rId25"/>
    <p:sldId id="295" r:id="rId26"/>
    <p:sldId id="286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8F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an\Documents\MySoftware\Sim3D\force%20curv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Squared </a:t>
            </a:r>
            <a:r>
              <a:rPr lang="en-GB" dirty="0" smtClean="0"/>
              <a:t>law model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Sheet1!$B$36</c:f>
              <c:strCache>
                <c:ptCount val="1"/>
                <c:pt idx="0">
                  <c:v>L=0.3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Sheet1!$A$37:$A$49</c:f>
              <c:numCache>
                <c:formatCode>General</c:formatCode>
                <c:ptCount val="13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1.1000000000000001</c:v>
                </c:pt>
                <c:pt idx="5">
                  <c:v>1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  <c:pt idx="11">
                  <c:v>0.4</c:v>
                </c:pt>
                <c:pt idx="12">
                  <c:v>0.3</c:v>
                </c:pt>
              </c:numCache>
            </c:numRef>
          </c:xVal>
          <c:yVal>
            <c:numRef>
              <c:f>Sheet1!$B$37:$B$49</c:f>
              <c:numCache>
                <c:formatCode>General</c:formatCode>
                <c:ptCount val="13"/>
                <c:pt idx="0">
                  <c:v>432</c:v>
                </c:pt>
                <c:pt idx="1">
                  <c:v>362.99999999999989</c:v>
                </c:pt>
                <c:pt idx="2">
                  <c:v>300</c:v>
                </c:pt>
                <c:pt idx="3">
                  <c:v>242.99999999999997</c:v>
                </c:pt>
                <c:pt idx="4">
                  <c:v>192</c:v>
                </c:pt>
                <c:pt idx="5">
                  <c:v>147</c:v>
                </c:pt>
                <c:pt idx="6">
                  <c:v>108.00000000000003</c:v>
                </c:pt>
                <c:pt idx="7">
                  <c:v>75</c:v>
                </c:pt>
                <c:pt idx="8">
                  <c:v>47.999999999999993</c:v>
                </c:pt>
                <c:pt idx="9">
                  <c:v>27</c:v>
                </c:pt>
                <c:pt idx="10">
                  <c:v>12</c:v>
                </c:pt>
                <c:pt idx="11">
                  <c:v>3.0000000000000022</c:v>
                </c:pt>
                <c:pt idx="12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Sheet1!$C$36</c:f>
              <c:strCache>
                <c:ptCount val="1"/>
                <c:pt idx="0">
                  <c:v>L=0.4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Sheet1!$A$37:$A$49</c:f>
              <c:numCache>
                <c:formatCode>General</c:formatCode>
                <c:ptCount val="13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1.1000000000000001</c:v>
                </c:pt>
                <c:pt idx="5">
                  <c:v>1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  <c:pt idx="11">
                  <c:v>0.4</c:v>
                </c:pt>
                <c:pt idx="12">
                  <c:v>0.3</c:v>
                </c:pt>
              </c:numCache>
            </c:numRef>
          </c:xVal>
          <c:yVal>
            <c:numRef>
              <c:f>Sheet1!$C$37:$C$49</c:f>
              <c:numCache>
                <c:formatCode>General</c:formatCode>
                <c:ptCount val="13"/>
                <c:pt idx="0">
                  <c:v>363.00000000000006</c:v>
                </c:pt>
                <c:pt idx="1">
                  <c:v>299.99999999999989</c:v>
                </c:pt>
                <c:pt idx="2">
                  <c:v>243</c:v>
                </c:pt>
                <c:pt idx="3">
                  <c:v>191.99999999999997</c:v>
                </c:pt>
                <c:pt idx="4">
                  <c:v>147.00000000000003</c:v>
                </c:pt>
                <c:pt idx="5">
                  <c:v>108</c:v>
                </c:pt>
                <c:pt idx="6">
                  <c:v>75</c:v>
                </c:pt>
                <c:pt idx="7">
                  <c:v>48</c:v>
                </c:pt>
                <c:pt idx="8">
                  <c:v>26.999999999999989</c:v>
                </c:pt>
                <c:pt idx="9">
                  <c:v>11.999999999999995</c:v>
                </c:pt>
                <c:pt idx="10">
                  <c:v>2.9999999999999987</c:v>
                </c:pt>
                <c:pt idx="11">
                  <c:v>0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Sheet1!$E$36</c:f>
              <c:strCache>
                <c:ptCount val="1"/>
                <c:pt idx="0">
                  <c:v>L=0.6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Sheet1!$A$37:$A$49</c:f>
              <c:numCache>
                <c:formatCode>General</c:formatCode>
                <c:ptCount val="13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1.1000000000000001</c:v>
                </c:pt>
                <c:pt idx="5">
                  <c:v>1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  <c:pt idx="11">
                  <c:v>0.4</c:v>
                </c:pt>
                <c:pt idx="12">
                  <c:v>0.3</c:v>
                </c:pt>
              </c:numCache>
            </c:numRef>
          </c:xVal>
          <c:yVal>
            <c:numRef>
              <c:f>Sheet1!$E$37:$E$49</c:f>
              <c:numCache>
                <c:formatCode>General</c:formatCode>
                <c:ptCount val="13"/>
                <c:pt idx="0">
                  <c:v>243</c:v>
                </c:pt>
                <c:pt idx="1">
                  <c:v>191.99999999999997</c:v>
                </c:pt>
                <c:pt idx="2">
                  <c:v>147.00000000000003</c:v>
                </c:pt>
                <c:pt idx="3">
                  <c:v>108</c:v>
                </c:pt>
                <c:pt idx="4">
                  <c:v>75.000000000000028</c:v>
                </c:pt>
                <c:pt idx="5">
                  <c:v>48</c:v>
                </c:pt>
                <c:pt idx="6">
                  <c:v>27.000000000000007</c:v>
                </c:pt>
                <c:pt idx="7">
                  <c:v>12.000000000000009</c:v>
                </c:pt>
                <c:pt idx="8">
                  <c:v>2.9999999999999987</c:v>
                </c:pt>
                <c:pt idx="9">
                  <c:v>0</c:v>
                </c:pt>
              </c:numCache>
            </c:numRef>
          </c:yVal>
          <c:smooth val="1"/>
        </c:ser>
        <c:ser>
          <c:idx val="4"/>
          <c:order val="3"/>
          <c:tx>
            <c:strRef>
              <c:f>Sheet1!$F$36</c:f>
              <c:strCache>
                <c:ptCount val="1"/>
                <c:pt idx="0">
                  <c:v>L=0.7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Sheet1!$A$37:$A$49</c:f>
              <c:numCache>
                <c:formatCode>General</c:formatCode>
                <c:ptCount val="13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1.1000000000000001</c:v>
                </c:pt>
                <c:pt idx="5">
                  <c:v>1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  <c:pt idx="11">
                  <c:v>0.4</c:v>
                </c:pt>
                <c:pt idx="12">
                  <c:v>0.3</c:v>
                </c:pt>
              </c:numCache>
            </c:numRef>
          </c:xVal>
          <c:yVal>
            <c:numRef>
              <c:f>Sheet1!$F$37:$F$49</c:f>
              <c:numCache>
                <c:formatCode>General</c:formatCode>
                <c:ptCount val="13"/>
                <c:pt idx="0">
                  <c:v>192</c:v>
                </c:pt>
                <c:pt idx="1">
                  <c:v>147</c:v>
                </c:pt>
                <c:pt idx="2">
                  <c:v>108.00000000000003</c:v>
                </c:pt>
                <c:pt idx="3">
                  <c:v>75</c:v>
                </c:pt>
                <c:pt idx="4">
                  <c:v>48.000000000000036</c:v>
                </c:pt>
                <c:pt idx="5">
                  <c:v>27.000000000000007</c:v>
                </c:pt>
                <c:pt idx="6">
                  <c:v>12.000000000000009</c:v>
                </c:pt>
                <c:pt idx="7">
                  <c:v>3.0000000000000053</c:v>
                </c:pt>
                <c:pt idx="8">
                  <c:v>0</c:v>
                </c:pt>
              </c:numCache>
            </c:numRef>
          </c:yVal>
          <c:smooth val="1"/>
        </c:ser>
        <c:ser>
          <c:idx val="7"/>
          <c:order val="4"/>
          <c:tx>
            <c:strRef>
              <c:f>Sheet1!$I$36</c:f>
              <c:strCache>
                <c:ptCount val="1"/>
                <c:pt idx="0">
                  <c:v>L=1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Sheet1!$A$37:$A$49</c:f>
              <c:numCache>
                <c:formatCode>General</c:formatCode>
                <c:ptCount val="13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1.1000000000000001</c:v>
                </c:pt>
                <c:pt idx="5">
                  <c:v>1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  <c:pt idx="11">
                  <c:v>0.4</c:v>
                </c:pt>
                <c:pt idx="12">
                  <c:v>0.3</c:v>
                </c:pt>
              </c:numCache>
            </c:numRef>
          </c:xVal>
          <c:yVal>
            <c:numRef>
              <c:f>Sheet1!$I$37:$I$49</c:f>
              <c:numCache>
                <c:formatCode>General</c:formatCode>
                <c:ptCount val="13"/>
                <c:pt idx="0">
                  <c:v>75</c:v>
                </c:pt>
                <c:pt idx="1">
                  <c:v>47.999999999999979</c:v>
                </c:pt>
                <c:pt idx="2">
                  <c:v>27.000000000000007</c:v>
                </c:pt>
                <c:pt idx="3">
                  <c:v>11.999999999999995</c:v>
                </c:pt>
                <c:pt idx="4">
                  <c:v>3.0000000000000053</c:v>
                </c:pt>
                <c:pt idx="5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731152"/>
        <c:axId val="448731544"/>
      </c:scatterChart>
      <c:valAx>
        <c:axId val="448731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Muscle extension (fraction of rest length)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731544"/>
        <c:crosses val="autoZero"/>
        <c:crossBetween val="midCat"/>
      </c:valAx>
      <c:valAx>
        <c:axId val="448731544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Force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7311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54D09-E35F-4EE9-AB1B-96B9C338894D}" type="datetimeFigureOut">
              <a:rPr lang="en-GB" smtClean="0"/>
              <a:t>03/07/2017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17F1A-CB02-4D3D-8C34-8C100D5322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03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built and continue to develop an interactive 3D sketchpad for building biomechanical models;</a:t>
            </a:r>
            <a:r>
              <a:rPr lang="en-GB" baseline="0" dirty="0" smtClean="0"/>
              <a:t> for modifying and testing the properties of these structures.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17F1A-CB02-4D3D-8C34-8C100D5322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52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Apologies for the dry title. In true academic tradition I wrote the abstract before I did most of the work I’m about to present so although I’ll be describing the dynamics of our model I’ve only got one slide comparing it to Feldman’s lambda model.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17F1A-CB02-4D3D-8C34-8C100D53228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381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82CD-5C4F-41CB-8FE4-3B7DE4F7A571}" type="datetime1">
              <a:rPr lang="en-GB" smtClean="0"/>
              <a:t>03/07/2017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pPr/>
              <a:t>‹#›</a:t>
            </a:fld>
            <a:r>
              <a:rPr lang="en-GB" dirty="0" smtClean="0"/>
              <a:t> of 27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5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F7D-F007-4369-B939-EF002CC8B609}" type="datetime1">
              <a:rPr lang="en-GB" smtClean="0"/>
              <a:t>03/07/2017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2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46F6-BB8D-4F4B-AC60-7B28CE1DDFD3}" type="datetime1">
              <a:rPr lang="en-GB" smtClean="0"/>
              <a:t>03/07/2017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C0E9-9EF9-461A-85B1-C26C486B8934}" type="datetime1">
              <a:rPr lang="en-GB" smtClean="0"/>
              <a:t>03/07/2017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29655" y="640041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27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8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AAD-B578-4CD6-8681-98132B623465}" type="datetime1">
              <a:rPr lang="en-GB" smtClean="0"/>
              <a:t>03/07/2017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62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6CFF-94B5-44E6-9E5C-F496DA72F82A}" type="datetime1">
              <a:rPr lang="en-GB" smtClean="0"/>
              <a:t>03/07/2017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1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5570-E7A7-4618-9B30-EA950F25974E}" type="datetime1">
              <a:rPr lang="en-GB" smtClean="0"/>
              <a:t>03/07/2017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6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AF3-1BFD-4C00-A374-52149728E0CF}" type="datetime1">
              <a:rPr lang="en-GB" smtClean="0"/>
              <a:t>03/07/2017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18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1706-6CBC-4214-A82E-200C1A4002D9}" type="datetime1">
              <a:rPr lang="en-GB" smtClean="0"/>
              <a:t>03/07/2017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74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3D3E-44B0-49CB-9940-A9923DF3C925}" type="datetime1">
              <a:rPr lang="en-GB" smtClean="0"/>
              <a:t>03/07/2017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14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1BC2-0B04-457A-BD0B-7CABE122F6F3}" type="datetime1">
              <a:rPr lang="en-GB" smtClean="0"/>
              <a:t>03/07/2017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3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1836E-5576-4F34-B256-487E3C45D20E}" type="datetime1">
              <a:rPr lang="en-GB" smtClean="0"/>
              <a:t>03/07/2017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FBFE-DD94-4148-B688-4580AD1BF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7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microsoft.com/office/2007/relationships/media" Target="../media/media2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65812" y="3443843"/>
            <a:ext cx="9460375" cy="3122311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55077"/>
          </a:xfrm>
        </p:spPr>
        <p:txBody>
          <a:bodyPr>
            <a:normAutofit/>
          </a:bodyPr>
          <a:lstStyle/>
          <a:p>
            <a:r>
              <a:rPr lang="en-US" sz="3600" b="1" dirty="0"/>
              <a:t>A MASSLESS 3D BIOMECHANICAL MODEL OF THE TONGUE AND ITS RELATION TO THE λ </a:t>
            </a:r>
            <a:r>
              <a:rPr lang="en-US" sz="3600" b="1" dirty="0" smtClean="0"/>
              <a:t>MODEL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97470"/>
            <a:ext cx="9144000" cy="995347"/>
          </a:xfrm>
        </p:spPr>
        <p:txBody>
          <a:bodyPr/>
          <a:lstStyle/>
          <a:p>
            <a:r>
              <a:rPr lang="en-GB" dirty="0" smtClean="0"/>
              <a:t>Alan Wrench</a:t>
            </a:r>
            <a:r>
              <a:rPr lang="en-GB" baseline="30000" dirty="0" smtClean="0"/>
              <a:t>1, 2</a:t>
            </a:r>
            <a:r>
              <a:rPr lang="en-GB" dirty="0" smtClean="0"/>
              <a:t>, Peter Balch</a:t>
            </a:r>
            <a:br>
              <a:rPr lang="en-GB" dirty="0" smtClean="0"/>
            </a:br>
            <a:r>
              <a:rPr lang="en-GB" sz="1400" dirty="0" smtClean="0"/>
              <a:t>1 Articulate Instruments Ltd UK</a:t>
            </a:r>
            <a:br>
              <a:rPr lang="en-GB" sz="1400" dirty="0" smtClean="0"/>
            </a:br>
            <a:r>
              <a:rPr lang="en-GB" sz="1400" dirty="0" smtClean="0"/>
              <a:t>2 Queen Margaret University, UK</a:t>
            </a:r>
            <a:endParaRPr lang="en-GB" sz="1400" dirty="0"/>
          </a:p>
        </p:txBody>
      </p:sp>
      <p:pic>
        <p:nvPicPr>
          <p:cNvPr id="5" name="The price rangex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972" t="6494" r="14748" b="13976"/>
          <a:stretch/>
        </p:blipFill>
        <p:spPr>
          <a:xfrm>
            <a:off x="7196303" y="3688531"/>
            <a:ext cx="3179491" cy="2698560"/>
          </a:xfrm>
          <a:prstGeom prst="rect">
            <a:avLst/>
          </a:prstGeom>
        </p:spPr>
      </p:pic>
      <p:pic>
        <p:nvPicPr>
          <p:cNvPr id="7" name="The price range 3D soun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5812" y="3688531"/>
            <a:ext cx="3477657" cy="26082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07A-1731-410E-85E8-853B0536FAB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89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58910" y="2337722"/>
            <a:ext cx="8474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+mj-lt"/>
              </a:rPr>
              <a:t>So how does this equilibrium model behave?</a:t>
            </a:r>
          </a:p>
          <a:p>
            <a:endParaRPr lang="en-GB" sz="2400" dirty="0">
              <a:latin typeface="+mj-lt"/>
            </a:endParaRPr>
          </a:p>
          <a:p>
            <a:r>
              <a:rPr lang="en-GB" sz="2400" dirty="0" smtClean="0">
                <a:latin typeface="+mj-lt"/>
              </a:rPr>
              <a:t>We need a simple  biomechanical example to show the properties.</a:t>
            </a:r>
            <a:endParaRPr lang="en-GB" sz="2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85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Simple arm model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171" y="2167960"/>
            <a:ext cx="4000000" cy="366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6986" y="2544507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RIGID “Bones” with</a:t>
            </a:r>
          </a:p>
          <a:p>
            <a:r>
              <a:rPr lang="en-GB" dirty="0"/>
              <a:t>f</a:t>
            </a:r>
            <a:r>
              <a:rPr lang="en-GB" dirty="0" smtClean="0"/>
              <a:t>ixed pivots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823620" y="4818714"/>
            <a:ext cx="20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4 positional Targets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9659" y="3543729"/>
            <a:ext cx="253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4 single muscle elements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9806" y="309265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46807" y="400129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49296" y="461594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649449" y="404718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endParaRPr lang="en-GB" dirty="0"/>
          </a:p>
        </p:txBody>
      </p: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 flipV="1">
            <a:off x="7237522" y="3676172"/>
            <a:ext cx="586098" cy="132720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1"/>
          </p:cNvCxnSpPr>
          <p:nvPr/>
        </p:nvCxnSpPr>
        <p:spPr>
          <a:xfrm flipH="1" flipV="1">
            <a:off x="6207207" y="4416521"/>
            <a:ext cx="1616413" cy="58685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  <a:endCxn id="31" idx="2"/>
          </p:cNvCxnSpPr>
          <p:nvPr/>
        </p:nvCxnSpPr>
        <p:spPr>
          <a:xfrm flipV="1">
            <a:off x="3453814" y="3190838"/>
            <a:ext cx="366869" cy="53755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3"/>
            <a:endCxn id="33" idx="0"/>
          </p:cNvCxnSpPr>
          <p:nvPr/>
        </p:nvCxnSpPr>
        <p:spPr>
          <a:xfrm>
            <a:off x="3453814" y="3728395"/>
            <a:ext cx="424079" cy="82085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  <a:endCxn id="32" idx="1"/>
          </p:cNvCxnSpPr>
          <p:nvPr/>
        </p:nvCxnSpPr>
        <p:spPr>
          <a:xfrm flipV="1">
            <a:off x="3453814" y="2964762"/>
            <a:ext cx="2054357" cy="76363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69840" y="28215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5508171" y="27800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3727050" y="45492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5631283" y="43080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363324" y="2571517"/>
            <a:ext cx="375289" cy="138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472254" y="3728395"/>
            <a:ext cx="2035917" cy="68812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7" idx="1"/>
            <a:endCxn id="11" idx="0"/>
          </p:cNvCxnSpPr>
          <p:nvPr/>
        </p:nvCxnSpPr>
        <p:spPr>
          <a:xfrm flipH="1" flipV="1">
            <a:off x="5403345" y="4615948"/>
            <a:ext cx="2420275" cy="38743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7" idx="1"/>
          </p:cNvCxnSpPr>
          <p:nvPr/>
        </p:nvCxnSpPr>
        <p:spPr>
          <a:xfrm flipH="1" flipV="1">
            <a:off x="7039864" y="4492726"/>
            <a:ext cx="783756" cy="51065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650319" y="5393112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“Hand”</a:t>
            </a:r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72" name="Straight Arrow Connector 71"/>
          <p:cNvCxnSpPr>
            <a:stCxn id="71" idx="1"/>
          </p:cNvCxnSpPr>
          <p:nvPr/>
        </p:nvCxnSpPr>
        <p:spPr>
          <a:xfrm flipH="1" flipV="1">
            <a:off x="7078665" y="5311268"/>
            <a:ext cx="571654" cy="26651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01636" y="2761533"/>
            <a:ext cx="1975437" cy="2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134170" y="4224747"/>
            <a:ext cx="86936" cy="95003"/>
          </a:xfrm>
          <a:prstGeom prst="ellipse">
            <a:avLst/>
          </a:prstGeom>
          <a:solidFill>
            <a:srgbClr val="F618F2"/>
          </a:solidFill>
          <a:ln>
            <a:solidFill>
              <a:srgbClr val="F61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9221106" y="4087583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= virtual EMA sensor</a:t>
            </a:r>
            <a:endParaRPr lang="en-GB" dirty="0"/>
          </a:p>
        </p:txBody>
      </p:sp>
      <p:grpSp>
        <p:nvGrpSpPr>
          <p:cNvPr id="29" name="Group 28"/>
          <p:cNvGrpSpPr/>
          <p:nvPr/>
        </p:nvGrpSpPr>
        <p:grpSpPr>
          <a:xfrm>
            <a:off x="8919806" y="1269780"/>
            <a:ext cx="2646503" cy="2380630"/>
            <a:chOff x="2729566" y="1431898"/>
            <a:chExt cx="3114393" cy="262987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r="498" b="353"/>
            <a:stretch/>
          </p:blipFill>
          <p:spPr>
            <a:xfrm>
              <a:off x="2729566" y="1431898"/>
              <a:ext cx="3005380" cy="262987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447323" y="206416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</a:t>
              </a:r>
              <a:endParaRPr lang="en-GB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97094" y="259122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</a:t>
              </a:r>
              <a:endParaRPr lang="en-GB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35391" y="272839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</a:t>
              </a:r>
              <a:endParaRPr lang="en-GB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16625" y="2913059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Simple arm model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171" y="2167960"/>
            <a:ext cx="4000000" cy="3666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0874" y="2452174"/>
            <a:ext cx="1452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1 “Deltoid”</a:t>
            </a:r>
          </a:p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2 “Pectoralis”</a:t>
            </a:r>
          </a:p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3 “Triceps”</a:t>
            </a:r>
            <a:b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4 “Biceps”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9806" y="309265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46807" y="400129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49296" y="461594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649449" y="404718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5508171" y="27800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3727050" y="45492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5631283" y="43080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669840" y="28215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5050951" y="274982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5050951" y="485693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endParaRPr lang="en-GB" dirty="0"/>
          </a:p>
        </p:txBody>
      </p:sp>
      <p:sp>
        <p:nvSpPr>
          <p:cNvPr id="6" name="Arc 5"/>
          <p:cNvSpPr/>
          <p:nvPr/>
        </p:nvSpPr>
        <p:spPr>
          <a:xfrm>
            <a:off x="4611524" y="2353318"/>
            <a:ext cx="882018" cy="853556"/>
          </a:xfrm>
          <a:prstGeom prst="arc">
            <a:avLst>
              <a:gd name="adj1" fmla="val 21521608"/>
              <a:gd name="adj2" fmla="val 5267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c 36"/>
          <p:cNvSpPr/>
          <p:nvPr/>
        </p:nvSpPr>
        <p:spPr>
          <a:xfrm flipV="1">
            <a:off x="4600543" y="4800614"/>
            <a:ext cx="882018" cy="889307"/>
          </a:xfrm>
          <a:prstGeom prst="arc">
            <a:avLst>
              <a:gd name="adj1" fmla="val 21521608"/>
              <a:gd name="adj2" fmla="val 5267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482727" y="3862793"/>
            <a:ext cx="3025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1 &amp; 2 control shoulder angle 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α</a:t>
            </a:r>
            <a:endParaRPr lang="en-GB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3 &amp; 4 control elbow angle 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β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12</a:t>
            </a:fld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8919806" y="1269780"/>
            <a:ext cx="2646503" cy="2380630"/>
            <a:chOff x="2729566" y="1431898"/>
            <a:chExt cx="3114393" cy="262987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r="498" b="353"/>
            <a:stretch/>
          </p:blipFill>
          <p:spPr>
            <a:xfrm>
              <a:off x="2729566" y="1431898"/>
              <a:ext cx="3005380" cy="262987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447323" y="206416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</a:t>
              </a:r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97094" y="259122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</a:t>
              </a:r>
              <a:endParaRPr lang="en-GB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35391" y="272839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</a:t>
              </a:r>
              <a:endParaRPr lang="en-GB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6625" y="2913059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</p:grpSp>
      <p:sp>
        <p:nvSpPr>
          <p:cNvPr id="39" name="Oval 38"/>
          <p:cNvSpPr/>
          <p:nvPr/>
        </p:nvSpPr>
        <p:spPr>
          <a:xfrm>
            <a:off x="9134170" y="4224747"/>
            <a:ext cx="86936" cy="95003"/>
          </a:xfrm>
          <a:prstGeom prst="ellipse">
            <a:avLst/>
          </a:prstGeom>
          <a:solidFill>
            <a:srgbClr val="F618F2"/>
          </a:solidFill>
          <a:ln>
            <a:solidFill>
              <a:srgbClr val="F61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9221106" y="4087583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= virtual EMA sensor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3921" y="1710868"/>
            <a:ext cx="1723810" cy="1809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996" y="4061771"/>
            <a:ext cx="3003950" cy="2624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10" y="4605449"/>
            <a:ext cx="1723810" cy="1809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921" y="4614973"/>
            <a:ext cx="1723810" cy="1809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921" y="4614973"/>
            <a:ext cx="1723810" cy="18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02238" y="4679214"/>
            <a:ext cx="15905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1 “Deltoid”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2 “Pectoralis”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3 “Triceps”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4 “Biceps”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02238" y="1784633"/>
            <a:ext cx="15905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1 “Deltoid”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2 “Pectoralis”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3 “Triceps”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4 “Biceps”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911705" y="1051091"/>
            <a:ext cx="3612207" cy="2167123"/>
            <a:chOff x="5935456" y="492950"/>
            <a:chExt cx="3612207" cy="2167123"/>
          </a:xfrm>
        </p:grpSpPr>
        <p:sp>
          <p:nvSpPr>
            <p:cNvPr id="3" name="TextBox 2"/>
            <p:cNvSpPr txBox="1"/>
            <p:nvPr/>
          </p:nvSpPr>
          <p:spPr>
            <a:xfrm>
              <a:off x="5935456" y="492950"/>
              <a:ext cx="3612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λ</a:t>
              </a:r>
              <a:r>
                <a:rPr lang="en-GB" dirty="0" smtClean="0"/>
                <a:t> levels expressed as % of rest length</a:t>
              </a:r>
              <a:endParaRPr lang="en-GB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096000" y="783771"/>
              <a:ext cx="1577813" cy="1876302"/>
              <a:chOff x="6096000" y="783771"/>
              <a:chExt cx="1577813" cy="1876302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6096000" y="783771"/>
                <a:ext cx="708787" cy="5915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6096000" y="808796"/>
                <a:ext cx="1577813" cy="9009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096000" y="818320"/>
                <a:ext cx="1417575" cy="13703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6096000" y="818320"/>
                <a:ext cx="665018" cy="18417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Rectangle 30"/>
          <p:cNvSpPr/>
          <p:nvPr/>
        </p:nvSpPr>
        <p:spPr>
          <a:xfrm>
            <a:off x="6353921" y="4614973"/>
            <a:ext cx="1723810" cy="895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2729566" y="1256312"/>
            <a:ext cx="3114393" cy="2629873"/>
            <a:chOff x="2729566" y="1431898"/>
            <a:chExt cx="3114393" cy="26298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r="498" b="353"/>
            <a:stretch/>
          </p:blipFill>
          <p:spPr>
            <a:xfrm>
              <a:off x="2729566" y="1431898"/>
              <a:ext cx="3005380" cy="262987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447323" y="206416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</a:t>
              </a:r>
              <a:endParaRPr lang="en-GB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7094" y="259122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5391" y="272839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16625" y="2913059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47323" y="465648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797094" y="518355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4335391" y="532071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5516625" y="550538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90787" y="406536"/>
            <a:ext cx="13016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+mj-lt"/>
              </a:rPr>
              <a:t>Relative </a:t>
            </a:r>
            <a:r>
              <a:rPr lang="el-GR" sz="3200" dirty="0">
                <a:latin typeface="+mj-lt"/>
              </a:rPr>
              <a:t>λ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smtClean="0">
                <a:latin typeface="+mj-lt"/>
              </a:rPr>
              <a:t>commands to antagonistic muscles determines position.                   </a:t>
            </a:r>
            <a:endParaRPr lang="en-GB" sz="32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8713" y="3894876"/>
            <a:ext cx="577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Maintaining relative </a:t>
            </a:r>
            <a:r>
              <a:rPr lang="el-GR" dirty="0"/>
              <a:t>λ</a:t>
            </a:r>
            <a:r>
              <a:rPr lang="en-GB" dirty="0"/>
              <a:t> levels </a:t>
            </a:r>
            <a:r>
              <a:rPr lang="en-GB" dirty="0" smtClean="0"/>
              <a:t>but increasing absolute </a:t>
            </a:r>
            <a:r>
              <a:rPr lang="el-GR" dirty="0"/>
              <a:t>λ</a:t>
            </a:r>
            <a:r>
              <a:rPr lang="en-GB" dirty="0"/>
              <a:t> levels </a:t>
            </a:r>
            <a:r>
              <a:rPr lang="en-GB" dirty="0" smtClean="0"/>
              <a:t>increases </a:t>
            </a:r>
            <a:r>
              <a:rPr lang="en-GB" dirty="0"/>
              <a:t>stiffness but </a:t>
            </a:r>
            <a:r>
              <a:rPr lang="en-GB" dirty="0" smtClean="0"/>
              <a:t>does not change position</a:t>
            </a:r>
            <a:r>
              <a:rPr lang="en-GB" dirty="0"/>
              <a:t>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m syllable test CD not stagger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285" t="-1" r="16530" b="12599"/>
          <a:stretch/>
        </p:blipFill>
        <p:spPr>
          <a:xfrm>
            <a:off x="1396139" y="2320870"/>
            <a:ext cx="3470329" cy="2986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976" y="3285641"/>
            <a:ext cx="1762488" cy="1347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88" y="1710368"/>
            <a:ext cx="3324025" cy="308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283" y="309224"/>
            <a:ext cx="1723810" cy="1800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8953994" y="3233817"/>
            <a:ext cx="0" cy="12485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013371" y="2052513"/>
            <a:ext cx="729912" cy="1510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396139" y="252513"/>
            <a:ext cx="1723810" cy="1809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6005" y="4695311"/>
            <a:ext cx="2047619" cy="2162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05188" y="4730047"/>
            <a:ext cx="5118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Del</a:t>
            </a:r>
          </a:p>
          <a:p>
            <a:endParaRPr lang="en-GB" dirty="0" smtClean="0"/>
          </a:p>
          <a:p>
            <a:r>
              <a:rPr lang="en-GB" dirty="0" smtClean="0"/>
              <a:t>Pec</a:t>
            </a:r>
          </a:p>
          <a:p>
            <a:endParaRPr lang="en-GB" dirty="0" smtClean="0"/>
          </a:p>
          <a:p>
            <a:r>
              <a:rPr lang="en-GB" dirty="0" smtClean="0"/>
              <a:t>Tri</a:t>
            </a:r>
          </a:p>
          <a:p>
            <a:endParaRPr lang="en-GB" dirty="0" smtClean="0"/>
          </a:p>
          <a:p>
            <a:r>
              <a:rPr lang="en-GB" dirty="0" smtClean="0"/>
              <a:t>Bi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14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354250" y="3198192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5767" y="3769748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2959511" y="4016886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4354250" y="4083596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7440599" y="3298219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6682116" y="3869775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6045860" y="4116913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7440599" y="4183623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20" name="TextBox 19"/>
          <p:cNvSpPr txBox="1"/>
          <p:nvPr/>
        </p:nvSpPr>
        <p:spPr>
          <a:xfrm>
            <a:off x="935804" y="804251"/>
            <a:ext cx="1907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800" dirty="0" smtClean="0"/>
              <a:t>C</a:t>
            </a:r>
            <a:endParaRPr lang="en-GB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9187569" y="804250"/>
            <a:ext cx="22121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800" dirty="0" smtClean="0"/>
              <a:t>D</a:t>
            </a:r>
            <a:endParaRPr lang="en-GB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10989271" y="4579895"/>
            <a:ext cx="441146" cy="230832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200" dirty="0" smtClean="0"/>
              <a:t>1.8s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062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3486"/>
          <a:stretch/>
        </p:blipFill>
        <p:spPr>
          <a:xfrm>
            <a:off x="5059299" y="1232065"/>
            <a:ext cx="2494139" cy="2493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32065"/>
            <a:ext cx="3228571" cy="373333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358736" y="2437410"/>
            <a:ext cx="415637" cy="4779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37172" y="1757846"/>
            <a:ext cx="2816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Muscles are not activated at the same time. They are staggered.</a:t>
            </a:r>
          </a:p>
          <a:p>
            <a:endParaRPr lang="en-GB" dirty="0"/>
          </a:p>
          <a:p>
            <a:r>
              <a:rPr lang="en-GB" sz="1200" dirty="0" smtClean="0"/>
              <a:t>For this movement the staging is ordered:</a:t>
            </a:r>
          </a:p>
          <a:p>
            <a:endParaRPr lang="en-GB" sz="1200" dirty="0" smtClean="0"/>
          </a:p>
          <a:p>
            <a:r>
              <a:rPr lang="en-GB" sz="1200" dirty="0" smtClean="0"/>
              <a:t>1</a:t>
            </a:r>
            <a:r>
              <a:rPr lang="en-GB" sz="1200" baseline="30000" dirty="0" smtClean="0"/>
              <a:t>st</a:t>
            </a:r>
            <a:r>
              <a:rPr lang="en-GB" sz="1200" dirty="0" smtClean="0"/>
              <a:t> Pectoralis</a:t>
            </a:r>
          </a:p>
          <a:p>
            <a:r>
              <a:rPr lang="en-GB" sz="1200" dirty="0" smtClean="0"/>
              <a:t>2</a:t>
            </a:r>
            <a:r>
              <a:rPr lang="en-GB" sz="1200" baseline="30000" dirty="0" smtClean="0"/>
              <a:t>nd</a:t>
            </a:r>
            <a:r>
              <a:rPr lang="en-GB" sz="1200" dirty="0" smtClean="0"/>
              <a:t> Biceps</a:t>
            </a:r>
          </a:p>
          <a:p>
            <a:r>
              <a:rPr lang="en-GB" sz="1200" dirty="0" smtClean="0"/>
              <a:t>3</a:t>
            </a:r>
            <a:r>
              <a:rPr lang="en-GB" sz="1200" baseline="30000" dirty="0" smtClean="0"/>
              <a:t>rd</a:t>
            </a:r>
            <a:r>
              <a:rPr lang="en-GB" sz="1200" dirty="0" smtClean="0"/>
              <a:t> Deltoid</a:t>
            </a:r>
          </a:p>
          <a:p>
            <a:r>
              <a:rPr lang="en-GB" sz="1200" dirty="0" smtClean="0"/>
              <a:t>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Triceps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174173" y="5232565"/>
            <a:ext cx="216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Gribble &amp; </a:t>
            </a:r>
            <a:r>
              <a:rPr lang="en-GB" dirty="0" err="1" smtClean="0"/>
              <a:t>Ostry</a:t>
            </a:r>
            <a:r>
              <a:rPr lang="en-GB" dirty="0" smtClean="0"/>
              <a:t> 1999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569527" y="1232065"/>
            <a:ext cx="10391" cy="39485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52882" y="1637309"/>
            <a:ext cx="10391" cy="39485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83625" y="2063338"/>
            <a:ext cx="10391" cy="39485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95731" y="2530928"/>
            <a:ext cx="0" cy="3429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95731" y="2915392"/>
            <a:ext cx="0" cy="36671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050505" y="2493859"/>
            <a:ext cx="2494139" cy="1930754"/>
            <a:chOff x="5050505" y="4665103"/>
            <a:chExt cx="2494139" cy="19307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56780"/>
            <a:stretch/>
          </p:blipFill>
          <p:spPr>
            <a:xfrm>
              <a:off x="5050505" y="4688670"/>
              <a:ext cx="2494139" cy="1907187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5978563" y="4665103"/>
              <a:ext cx="10391" cy="39485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801853" y="4596066"/>
            <a:ext cx="275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EMG signals corresponding to an elbow movement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5579918" y="1474839"/>
            <a:ext cx="2957254" cy="557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694016" y="2052066"/>
            <a:ext cx="2843155" cy="279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863274" y="1887795"/>
            <a:ext cx="2643466" cy="144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988954" y="2048411"/>
            <a:ext cx="2517786" cy="65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23" y="1690687"/>
            <a:ext cx="3461796" cy="2832099"/>
          </a:xfrm>
          <a:prstGeom prst="rect">
            <a:avLst/>
          </a:prstGeom>
        </p:spPr>
      </p:pic>
      <p:pic>
        <p:nvPicPr>
          <p:cNvPr id="4" name="Arm syllable test CD staggered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5"/>
                </p14:media>
              </p:ext>
            </p:extLst>
          </p:nvPr>
        </p:nvPicPr>
        <p:blipFill rotWithShape="1">
          <a:blip r:embed="rId5"/>
          <a:srcRect l="7614" r="14212" b="9819"/>
          <a:stretch>
            <a:fillRect/>
          </a:stretch>
        </p:blipFill>
        <p:spPr>
          <a:xfrm>
            <a:off x="1255362" y="2433738"/>
            <a:ext cx="3653888" cy="31609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909" y="3704094"/>
            <a:ext cx="1636910" cy="96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19" y="161881"/>
            <a:ext cx="1725274" cy="1602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1" y="5781322"/>
            <a:ext cx="731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NOTE: The absolute values (co-contraction) of antagonist muscles DO make a difference to the trajectory because they are initiated different timed stages.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30073" r="37778"/>
          <a:stretch/>
        </p:blipFill>
        <p:spPr>
          <a:xfrm>
            <a:off x="8220451" y="4413355"/>
            <a:ext cx="2791456" cy="2147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11907" y="4432588"/>
            <a:ext cx="4653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Del</a:t>
            </a:r>
          </a:p>
          <a:p>
            <a:endParaRPr lang="en-GB" dirty="0" smtClean="0"/>
          </a:p>
          <a:p>
            <a:r>
              <a:rPr lang="en-GB" dirty="0" smtClean="0"/>
              <a:t>Pec</a:t>
            </a:r>
          </a:p>
          <a:p>
            <a:endParaRPr lang="en-GB" dirty="0" smtClean="0"/>
          </a:p>
          <a:p>
            <a:r>
              <a:rPr lang="en-GB" dirty="0" smtClean="0"/>
              <a:t>Tri</a:t>
            </a:r>
          </a:p>
          <a:p>
            <a:endParaRPr lang="en-GB" dirty="0" smtClean="0"/>
          </a:p>
          <a:p>
            <a:r>
              <a:rPr lang="en-GB" dirty="0" smtClean="0"/>
              <a:t>Bi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0" y="6356348"/>
            <a:ext cx="2743200" cy="365125"/>
          </a:xfrm>
        </p:spPr>
        <p:txBody>
          <a:bodyPr/>
          <a:lstStyle/>
          <a:p>
            <a:fld id="{FFBCFBFE-DD94-4148-B688-4580AD1BFF0F}" type="slidenum">
              <a:rPr lang="en-GB" smtClean="0"/>
              <a:t>16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290661" y="3347129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3532178" y="3918685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2895922" y="4165823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4290661" y="4232533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7236" y="3604066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6198753" y="4175622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5562497" y="4422760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6957236" y="4489470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10825614" y="4210225"/>
            <a:ext cx="441146" cy="230832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200" dirty="0" smtClean="0"/>
              <a:t>1.8s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9982200" y="1611453"/>
            <a:ext cx="352982" cy="169277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800" dirty="0" smtClean="0"/>
              <a:t>1.8s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887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3486"/>
          <a:stretch/>
        </p:blipFill>
        <p:spPr>
          <a:xfrm>
            <a:off x="5059299" y="1232065"/>
            <a:ext cx="2494139" cy="2493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32065"/>
            <a:ext cx="3228571" cy="373333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358736" y="2437410"/>
            <a:ext cx="415637" cy="4779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74173" y="5232565"/>
            <a:ext cx="216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Gribble &amp; </a:t>
            </a:r>
            <a:r>
              <a:rPr lang="en-GB" dirty="0" err="1" smtClean="0"/>
              <a:t>Ostry</a:t>
            </a:r>
            <a:r>
              <a:rPr lang="en-GB" dirty="0" smtClean="0"/>
              <a:t> 1999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569527" y="1232065"/>
            <a:ext cx="10391" cy="39485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52882" y="1637309"/>
            <a:ext cx="10391" cy="39485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83625" y="2063338"/>
            <a:ext cx="10391" cy="39485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95731" y="2530928"/>
            <a:ext cx="0" cy="3429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95731" y="2915392"/>
            <a:ext cx="0" cy="36671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050505" y="2493859"/>
            <a:ext cx="2494139" cy="1930754"/>
            <a:chOff x="5050505" y="4665103"/>
            <a:chExt cx="2494139" cy="19307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56780"/>
            <a:stretch/>
          </p:blipFill>
          <p:spPr>
            <a:xfrm>
              <a:off x="5050505" y="4688670"/>
              <a:ext cx="2494139" cy="1907187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5978563" y="4665103"/>
              <a:ext cx="10391" cy="39485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801853" y="4596066"/>
            <a:ext cx="275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EMG signals corresponding to an elbow movement</a:t>
            </a:r>
            <a:endParaRPr lang="en-GB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152693" y="1434625"/>
            <a:ext cx="4805" cy="18724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167441" y="2260765"/>
            <a:ext cx="4805" cy="18724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035670" y="1208851"/>
            <a:ext cx="551339" cy="525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012312" y="2091541"/>
            <a:ext cx="551339" cy="525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582087" y="2063337"/>
            <a:ext cx="277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Often we see these second smaller EMG peaks 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>
            <a:endCxn id="4" idx="6"/>
          </p:cNvCxnSpPr>
          <p:nvPr/>
        </p:nvCxnSpPr>
        <p:spPr>
          <a:xfrm flipH="1" flipV="1">
            <a:off x="6587009" y="1471742"/>
            <a:ext cx="1982315" cy="7658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1" idx="6"/>
          </p:cNvCxnSpPr>
          <p:nvPr/>
        </p:nvCxnSpPr>
        <p:spPr>
          <a:xfrm flipH="1">
            <a:off x="6563651" y="2288968"/>
            <a:ext cx="1942801" cy="654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17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6163705" y="991518"/>
            <a:ext cx="0" cy="3433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83625" y="993120"/>
            <a:ext cx="0" cy="3433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9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47" y="324202"/>
            <a:ext cx="1725274" cy="16028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3835" y="4366487"/>
            <a:ext cx="5118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Del</a:t>
            </a:r>
          </a:p>
          <a:p>
            <a:endParaRPr lang="en-GB" dirty="0" smtClean="0"/>
          </a:p>
          <a:p>
            <a:r>
              <a:rPr lang="en-GB" dirty="0" smtClean="0"/>
              <a:t>Pec</a:t>
            </a:r>
          </a:p>
          <a:p>
            <a:endParaRPr lang="en-GB" dirty="0" smtClean="0"/>
          </a:p>
          <a:p>
            <a:r>
              <a:rPr lang="en-GB" dirty="0" smtClean="0"/>
              <a:t>Tri</a:t>
            </a:r>
          </a:p>
          <a:p>
            <a:endParaRPr lang="en-GB" dirty="0" smtClean="0"/>
          </a:p>
          <a:p>
            <a:r>
              <a:rPr lang="en-GB" dirty="0" smtClean="0"/>
              <a:t>Bi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11" y="2083738"/>
            <a:ext cx="3851681" cy="2198448"/>
          </a:xfrm>
          <a:prstGeom prst="rect">
            <a:avLst/>
          </a:prstGeom>
        </p:spPr>
      </p:pic>
      <p:pic>
        <p:nvPicPr>
          <p:cNvPr id="11" name="arm syllable test single CD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066" t="6493" r="15344" b="11613"/>
          <a:stretch/>
        </p:blipFill>
        <p:spPr>
          <a:xfrm>
            <a:off x="1011522" y="2290635"/>
            <a:ext cx="3890342" cy="3160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256" y="3171293"/>
            <a:ext cx="1729984" cy="12135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2394" r="41589"/>
          <a:stretch/>
        </p:blipFill>
        <p:spPr>
          <a:xfrm>
            <a:off x="8190955" y="4366488"/>
            <a:ext cx="3313888" cy="203132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9261975" y="5043734"/>
            <a:ext cx="307797" cy="2941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260057" y="6089104"/>
            <a:ext cx="307797" cy="2941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025971" y="369924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+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18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53476" y="5243912"/>
            <a:ext cx="251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Aim beyond target then change to actual target just before the target is reached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>
          <a:xfrm flipV="1">
            <a:off x="6712505" y="4035176"/>
            <a:ext cx="482743" cy="12087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84949" y="3175478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3726466" y="3747034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20" name="TextBox 19"/>
          <p:cNvSpPr txBox="1"/>
          <p:nvPr/>
        </p:nvSpPr>
        <p:spPr>
          <a:xfrm>
            <a:off x="3090210" y="3994172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21" name="TextBox 20"/>
          <p:cNvSpPr txBox="1"/>
          <p:nvPr/>
        </p:nvSpPr>
        <p:spPr>
          <a:xfrm>
            <a:off x="4484949" y="4060882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22" name="TextBox 21"/>
          <p:cNvSpPr txBox="1"/>
          <p:nvPr/>
        </p:nvSpPr>
        <p:spPr>
          <a:xfrm>
            <a:off x="7013295" y="3224453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6254812" y="3796009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5618556" y="4043147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7013295" y="4109857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26" name="TextBox 25"/>
          <p:cNvSpPr txBox="1"/>
          <p:nvPr/>
        </p:nvSpPr>
        <p:spPr>
          <a:xfrm>
            <a:off x="11563835" y="4079080"/>
            <a:ext cx="441146" cy="230832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200" dirty="0" smtClean="0"/>
              <a:t>1.8s</a:t>
            </a:r>
            <a:endParaRPr lang="en-GB" sz="12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908" y="387947"/>
            <a:ext cx="1956326" cy="16004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585869" y="1819142"/>
            <a:ext cx="352982" cy="169277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800" dirty="0" smtClean="0"/>
              <a:t>1.8s</a:t>
            </a:r>
            <a:endParaRPr lang="en-GB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9671408" y="1787672"/>
            <a:ext cx="352982" cy="169277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800" dirty="0" smtClean="0"/>
              <a:t>1.8s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173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335" y="188591"/>
            <a:ext cx="10515600" cy="1325563"/>
          </a:xfrm>
        </p:spPr>
        <p:txBody>
          <a:bodyPr/>
          <a:lstStyle/>
          <a:p>
            <a:pPr algn="ctr"/>
            <a:r>
              <a:rPr lang="en-GB" sz="3200" dirty="0" smtClean="0"/>
              <a:t>A simple co-articulation experiment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dirty="0" smtClean="0"/>
              <a:t>(</a:t>
            </a:r>
            <a:r>
              <a:rPr lang="en-GB" sz="2400" dirty="0" err="1" smtClean="0"/>
              <a:t>Sosnik</a:t>
            </a:r>
            <a:r>
              <a:rPr lang="en-GB" sz="2400" dirty="0" smtClean="0"/>
              <a:t> et al 2004)</a:t>
            </a:r>
            <a:endParaRPr lang="en-GB" sz="2400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b="11662"/>
          <a:stretch/>
        </p:blipFill>
        <p:spPr>
          <a:xfrm>
            <a:off x="6096000" y="1503802"/>
            <a:ext cx="5028565" cy="485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05" y="2040105"/>
            <a:ext cx="4676190" cy="3485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12388" y="1573252"/>
            <a:ext cx="1077218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A-B B-C C-D D-A</a:t>
            </a:r>
            <a:endParaRPr lang="en-GB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8372466" y="1985709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7355973" y="1985708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6883339" y="1799800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2266" y="2629310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6342579" y="1609847"/>
            <a:ext cx="95462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Training Day 1</a:t>
            </a:r>
            <a:endParaRPr lang="en-GB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6342579" y="3171192"/>
            <a:ext cx="95462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Training Day 3</a:t>
            </a:r>
            <a:endParaRPr lang="en-GB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6342579" y="4743332"/>
            <a:ext cx="95462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Training Day 5</a:t>
            </a:r>
            <a:endParaRPr lang="en-GB" sz="1300" dirty="0"/>
          </a:p>
        </p:txBody>
      </p:sp>
      <p:sp>
        <p:nvSpPr>
          <p:cNvPr id="3" name="TextBox 2"/>
          <p:cNvSpPr txBox="1"/>
          <p:nvPr/>
        </p:nvSpPr>
        <p:spPr>
          <a:xfrm>
            <a:off x="702426" y="5866410"/>
            <a:ext cx="516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Join the crosses as quickly and accurately as possible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19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372466" y="3547054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7355973" y="3547053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3339" y="3361145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7892266" y="4190655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8372466" y="5122781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7355973" y="5122780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26" name="TextBox 25"/>
          <p:cNvSpPr txBox="1"/>
          <p:nvPr/>
        </p:nvSpPr>
        <p:spPr>
          <a:xfrm>
            <a:off x="6883339" y="4936872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27" name="TextBox 26"/>
          <p:cNvSpPr txBox="1"/>
          <p:nvPr/>
        </p:nvSpPr>
        <p:spPr>
          <a:xfrm>
            <a:off x="7892266" y="5766382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16729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926" y="4907967"/>
            <a:ext cx="2835834" cy="2146246"/>
          </a:xfrm>
          <a:prstGeom prst="rect">
            <a:avLst/>
          </a:prstGeom>
        </p:spPr>
      </p:pic>
      <p:pic>
        <p:nvPicPr>
          <p:cNvPr id="6" name="The Price range virtual E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6" end="192"/>
                </p14:media>
              </p:ext>
            </p:extLst>
          </p:nvPr>
        </p:nvPicPr>
        <p:blipFill rotWithShape="1">
          <a:blip r:embed="rId5"/>
          <a:srcRect l="3740" t="-2" r="3545" b="17323"/>
          <a:stretch>
            <a:fillRect/>
          </a:stretch>
        </p:blipFill>
        <p:spPr>
          <a:xfrm>
            <a:off x="3632071" y="4680990"/>
            <a:ext cx="2705986" cy="1809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01" y="823830"/>
            <a:ext cx="7466308" cy="2146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b="7094"/>
          <a:stretch/>
        </p:blipFill>
        <p:spPr>
          <a:xfrm>
            <a:off x="355350" y="4769204"/>
            <a:ext cx="2470977" cy="1910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7" y="2934731"/>
            <a:ext cx="7018316" cy="833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9116" y="3120524"/>
            <a:ext cx="2055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Virtual tongue tip sensor tangential velocity </a:t>
            </a:r>
            <a:endParaRPr lang="en-GB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89935" y="4085303"/>
            <a:ext cx="206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618F2"/>
                </a:solidFill>
              </a:rPr>
              <a:t>Virtual EMA sensors</a:t>
            </a:r>
            <a:endParaRPr lang="en-GB" dirty="0">
              <a:solidFill>
                <a:srgbClr val="F618F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49116" y="4454013"/>
            <a:ext cx="127516" cy="453954"/>
          </a:xfrm>
          <a:prstGeom prst="line">
            <a:avLst/>
          </a:prstGeom>
          <a:ln>
            <a:solidFill>
              <a:srgbClr val="F61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17037" y="4454013"/>
            <a:ext cx="200506" cy="680931"/>
          </a:xfrm>
          <a:prstGeom prst="line">
            <a:avLst/>
          </a:prstGeom>
          <a:ln>
            <a:solidFill>
              <a:srgbClr val="F61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79920" y="4416079"/>
            <a:ext cx="127516" cy="453954"/>
          </a:xfrm>
          <a:prstGeom prst="line">
            <a:avLst/>
          </a:prstGeom>
          <a:ln>
            <a:solidFill>
              <a:srgbClr val="F61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803879" y="4195787"/>
            <a:ext cx="2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Virtual EMA sensor path for whole recording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777" y="2318657"/>
            <a:ext cx="2813941" cy="1859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57" y="1560072"/>
            <a:ext cx="3843121" cy="2700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1242" y="2656613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6072759" y="3228169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5436503" y="3475307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6831242" y="3542017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8628537" y="1824960"/>
            <a:ext cx="212397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/>
              <a:t>A-B    B-C     C-D      D-A</a:t>
            </a:r>
            <a:endParaRPr lang="en-GB" dirty="0"/>
          </a:p>
        </p:txBody>
      </p:sp>
      <p:pic>
        <p:nvPicPr>
          <p:cNvPr id="3" name="Arm syllable test 4 stag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70"/>
                </p14:media>
              </p:ext>
            </p:extLst>
          </p:nvPr>
        </p:nvPicPr>
        <p:blipFill rotWithShape="1">
          <a:blip r:embed="rId6"/>
          <a:srcRect l="5516" t="-2" r="17122" b="13385"/>
          <a:stretch>
            <a:fillRect/>
          </a:stretch>
        </p:blipFill>
        <p:spPr>
          <a:xfrm>
            <a:off x="838200" y="2595340"/>
            <a:ext cx="3359247" cy="2820742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4 target positions with staged muscle commands to keep paths straight.</a:t>
            </a:r>
            <a:br>
              <a:rPr lang="en-GB" sz="2400" dirty="0" smtClean="0"/>
            </a:br>
            <a:r>
              <a:rPr lang="en-GB" sz="2400" dirty="0" smtClean="0"/>
              <a:t>Also strategy of aiming beyond target and then a second command to adjust back to target before the target is reached used in stage B-C.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5635" r="4997"/>
          <a:stretch/>
        </p:blipFill>
        <p:spPr>
          <a:xfrm>
            <a:off x="8020280" y="4175394"/>
            <a:ext cx="2897436" cy="22749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394067" y="3734952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97342" y="3770835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76482" y="3770835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35702" y="3770835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49170" y="2856668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0687" y="3428224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2254431" y="3675362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20" name="TextBox 19"/>
          <p:cNvSpPr txBox="1"/>
          <p:nvPr/>
        </p:nvSpPr>
        <p:spPr>
          <a:xfrm>
            <a:off x="3649170" y="3742072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22" name="TextBox 21"/>
          <p:cNvSpPr txBox="1"/>
          <p:nvPr/>
        </p:nvSpPr>
        <p:spPr>
          <a:xfrm>
            <a:off x="10946713" y="4322423"/>
            <a:ext cx="5118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Del</a:t>
            </a:r>
          </a:p>
          <a:p>
            <a:endParaRPr lang="en-GB" dirty="0" smtClean="0"/>
          </a:p>
          <a:p>
            <a:r>
              <a:rPr lang="en-GB" dirty="0" smtClean="0"/>
              <a:t>Pec</a:t>
            </a:r>
          </a:p>
          <a:p>
            <a:endParaRPr lang="en-GB" dirty="0" smtClean="0"/>
          </a:p>
          <a:p>
            <a:r>
              <a:rPr lang="en-GB" dirty="0" smtClean="0"/>
              <a:t>Tri</a:t>
            </a:r>
          </a:p>
          <a:p>
            <a:endParaRPr lang="en-GB" dirty="0" smtClean="0"/>
          </a:p>
          <a:p>
            <a:r>
              <a:rPr lang="en-GB" dirty="0" smtClean="0"/>
              <a:t>Bi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20</a:t>
            </a:fld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11210768" y="4029894"/>
            <a:ext cx="441146" cy="230832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200" dirty="0" smtClean="0"/>
              <a:t>5.4s</a:t>
            </a:r>
            <a:endParaRPr lang="en-GB" sz="1200" dirty="0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221118" y="3513091"/>
            <a:ext cx="10831" cy="298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0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8354"/>
          <a:stretch/>
        </p:blipFill>
        <p:spPr>
          <a:xfrm>
            <a:off x="4068548" y="3011952"/>
            <a:ext cx="3069108" cy="2238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87" y="1993564"/>
            <a:ext cx="3283527" cy="2274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Co-articulation strategy  to maintain 4 commands but AIM BEYOND the intermediate targets so that still at high velocity when approaching the target.</a:t>
            </a:r>
            <a:br>
              <a:rPr lang="en-GB" sz="24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Issue </a:t>
            </a:r>
            <a:r>
              <a:rPr lang="el-GR" sz="2400" dirty="0" smtClean="0"/>
              <a:t>λ</a:t>
            </a:r>
            <a:r>
              <a:rPr lang="en-GB" sz="2400" dirty="0" smtClean="0"/>
              <a:t> commands for target C BEFORE reaching B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31242" y="3559445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6072759" y="4131001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5436503" y="4378139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6831242" y="4444849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9113284" y="2217467"/>
            <a:ext cx="212397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/>
              <a:t>A-B    B-C     C-D      D-A</a:t>
            </a:r>
            <a:endParaRPr lang="en-GB" dirty="0"/>
          </a:p>
        </p:txBody>
      </p:sp>
      <p:pic>
        <p:nvPicPr>
          <p:cNvPr id="21" name="arm syllable intermedia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286" r="14881"/>
          <a:stretch/>
        </p:blipFill>
        <p:spPr>
          <a:xfrm>
            <a:off x="900548" y="2604589"/>
            <a:ext cx="3168000" cy="30528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76987" y="42755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+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1598" y="41547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+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6879332" y="2604587"/>
            <a:ext cx="610642" cy="167098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72759" y="2604587"/>
            <a:ext cx="1395371" cy="18402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37213" y="2305886"/>
            <a:ext cx="2288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Aim beyond target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2240" y="4075140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+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5178" y="43528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+</a:t>
            </a:r>
            <a:endParaRPr lang="en-GB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96181" y="4569707"/>
            <a:ext cx="523932" cy="596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4" idx="0"/>
          </p:cNvCxnSpPr>
          <p:nvPr/>
        </p:nvCxnSpPr>
        <p:spPr>
          <a:xfrm flipH="1" flipV="1">
            <a:off x="5603102" y="3011952"/>
            <a:ext cx="687568" cy="1224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35722" y="5222818"/>
            <a:ext cx="2836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Anticipate target A here</a:t>
            </a:r>
            <a:endParaRPr lang="en-GB" sz="1600" dirty="0">
              <a:solidFill>
                <a:srgbClr val="00B0F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63401" y="2604587"/>
            <a:ext cx="2515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Anticipate target C here</a:t>
            </a:r>
            <a:endParaRPr lang="en-GB" sz="1600" dirty="0">
              <a:solidFill>
                <a:srgbClr val="00B0F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/>
          <a:srcRect r="26248"/>
          <a:stretch/>
        </p:blipFill>
        <p:spPr>
          <a:xfrm>
            <a:off x="8683800" y="4158031"/>
            <a:ext cx="2177275" cy="2316899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8953151" y="3983662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319652" y="4000314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035684" y="3989298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430538" y="3989297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13638" y="3392707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32" name="TextBox 31"/>
          <p:cNvSpPr txBox="1"/>
          <p:nvPr/>
        </p:nvSpPr>
        <p:spPr>
          <a:xfrm>
            <a:off x="2855155" y="3964263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34" name="TextBox 33"/>
          <p:cNvSpPr txBox="1"/>
          <p:nvPr/>
        </p:nvSpPr>
        <p:spPr>
          <a:xfrm>
            <a:off x="2218899" y="4211401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3613638" y="4278111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11156035" y="4443605"/>
            <a:ext cx="5118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Del</a:t>
            </a:r>
          </a:p>
          <a:p>
            <a:endParaRPr lang="en-GB" dirty="0" smtClean="0"/>
          </a:p>
          <a:p>
            <a:r>
              <a:rPr lang="en-GB" dirty="0" smtClean="0"/>
              <a:t>Pec</a:t>
            </a:r>
          </a:p>
          <a:p>
            <a:endParaRPr lang="en-GB" dirty="0" smtClean="0"/>
          </a:p>
          <a:p>
            <a:r>
              <a:rPr lang="en-GB" dirty="0" smtClean="0"/>
              <a:t>Tri</a:t>
            </a:r>
          </a:p>
          <a:p>
            <a:endParaRPr lang="en-GB" dirty="0" smtClean="0"/>
          </a:p>
          <a:p>
            <a:r>
              <a:rPr lang="en-GB" dirty="0" smtClean="0"/>
              <a:t>Bi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21</a:t>
            </a:fld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11447333" y="4039289"/>
            <a:ext cx="441146" cy="230832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200" dirty="0" smtClean="0"/>
              <a:t>3.5s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144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61" y="1994919"/>
            <a:ext cx="3860349" cy="2203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791" y="3024853"/>
            <a:ext cx="3000005" cy="2027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Co-articulation strategy  to </a:t>
            </a:r>
            <a:r>
              <a:rPr lang="en-GB" sz="2400" dirty="0" smtClean="0"/>
              <a:t>reduce to 2 targets (C and A) but change the trajectory to pass through intermediate targets (B and D) by altering staging of the individual muscle commands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5943" y="3478423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5987520" y="4001294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5328867" y="4362695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6681441" y="4362695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8632900" y="1655451"/>
            <a:ext cx="107721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/>
              <a:t>A-C        C-A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1455" r="-1"/>
          <a:stretch/>
        </p:blipFill>
        <p:spPr>
          <a:xfrm>
            <a:off x="8209501" y="4222163"/>
            <a:ext cx="2783707" cy="2371429"/>
          </a:xfrm>
          <a:prstGeom prst="rect">
            <a:avLst/>
          </a:prstGeom>
        </p:spPr>
      </p:pic>
      <p:pic>
        <p:nvPicPr>
          <p:cNvPr id="4" name="Arm syllable test AC-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923" r="16536"/>
          <a:stretch/>
        </p:blipFill>
        <p:spPr>
          <a:xfrm>
            <a:off x="891927" y="2565151"/>
            <a:ext cx="3007985" cy="287228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8416076" y="3986656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62343" y="3986656"/>
            <a:ext cx="0" cy="272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340428" y="3214015"/>
            <a:ext cx="10391" cy="3499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115492" y="4334492"/>
            <a:ext cx="5118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Del</a:t>
            </a:r>
          </a:p>
          <a:p>
            <a:endParaRPr lang="en-GB" dirty="0" smtClean="0"/>
          </a:p>
          <a:p>
            <a:r>
              <a:rPr lang="en-GB" dirty="0" smtClean="0"/>
              <a:t>Pec</a:t>
            </a:r>
          </a:p>
          <a:p>
            <a:endParaRPr lang="en-GB" dirty="0" smtClean="0"/>
          </a:p>
          <a:p>
            <a:r>
              <a:rPr lang="en-GB" dirty="0" smtClean="0"/>
              <a:t>Tri</a:t>
            </a:r>
          </a:p>
          <a:p>
            <a:endParaRPr lang="en-GB" dirty="0" smtClean="0"/>
          </a:p>
          <a:p>
            <a:r>
              <a:rPr lang="en-GB" dirty="0" smtClean="0"/>
              <a:t>Bi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22</a:t>
            </a:fld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1406790" y="4038650"/>
            <a:ext cx="441146" cy="230832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200" dirty="0" smtClean="0"/>
              <a:t>5.4s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524623" y="3117022"/>
            <a:ext cx="9618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2776200" y="3639893"/>
            <a:ext cx="9137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2117547" y="4001294"/>
            <a:ext cx="8816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3470121" y="4001294"/>
            <a:ext cx="10259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1136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649" y="4548808"/>
            <a:ext cx="1926052" cy="142243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919" y="1210759"/>
            <a:ext cx="1742045" cy="138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889" y="1355496"/>
            <a:ext cx="2032272" cy="11553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175" y="3142560"/>
            <a:ext cx="1805000" cy="124991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6"/>
          <a:srcRect b="12399"/>
          <a:stretch/>
        </p:blipFill>
        <p:spPr>
          <a:xfrm>
            <a:off x="838200" y="1283061"/>
            <a:ext cx="5028565" cy="4813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407892"/>
            <a:ext cx="3986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Participant hand trajectories &amp; velocities</a:t>
            </a:r>
          </a:p>
          <a:p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 smtClean="0"/>
              <a:t>Sosnik</a:t>
            </a:r>
            <a:r>
              <a:rPr lang="en-GB" dirty="0" smtClean="0"/>
              <a:t>, 2004)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567770" y="451019"/>
            <a:ext cx="2896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Results from our model</a:t>
            </a:r>
          </a:p>
          <a:p>
            <a:pPr algn="ctr"/>
            <a:r>
              <a:rPr lang="en-GB" sz="1400" dirty="0"/>
              <a:t>g</a:t>
            </a:r>
            <a:r>
              <a:rPr lang="en-GB" sz="1400" dirty="0" smtClean="0"/>
              <a:t>enerated by timing discrete </a:t>
            </a:r>
            <a:r>
              <a:rPr lang="el-GR" sz="1400" dirty="0" smtClean="0"/>
              <a:t>λ</a:t>
            </a:r>
            <a:r>
              <a:rPr lang="en-GB" sz="1400" dirty="0" smtClean="0"/>
              <a:t> pulses</a:t>
            </a:r>
            <a:endParaRPr lang="en-GB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4357445" y="1360734"/>
            <a:ext cx="1077218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A-B B-C C-D D-A</a:t>
            </a:r>
            <a:endParaRPr lang="en-GB" sz="1300" dirty="0"/>
          </a:p>
        </p:txBody>
      </p:sp>
      <p:sp>
        <p:nvSpPr>
          <p:cNvPr id="37" name="TextBox 36"/>
          <p:cNvSpPr txBox="1"/>
          <p:nvPr/>
        </p:nvSpPr>
        <p:spPr>
          <a:xfrm>
            <a:off x="3117523" y="1773191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38" name="TextBox 37"/>
          <p:cNvSpPr txBox="1"/>
          <p:nvPr/>
        </p:nvSpPr>
        <p:spPr>
          <a:xfrm>
            <a:off x="2101030" y="1773190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39" name="TextBox 38"/>
          <p:cNvSpPr txBox="1"/>
          <p:nvPr/>
        </p:nvSpPr>
        <p:spPr>
          <a:xfrm>
            <a:off x="1628396" y="1587282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2637323" y="2416792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D</a:t>
            </a:r>
            <a:endParaRPr lang="en-GB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1087636" y="1397329"/>
            <a:ext cx="95462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Training Day 1</a:t>
            </a:r>
            <a:endParaRPr lang="en-GB" sz="1300" dirty="0"/>
          </a:p>
        </p:txBody>
      </p:sp>
      <p:sp>
        <p:nvSpPr>
          <p:cNvPr id="42" name="TextBox 41"/>
          <p:cNvSpPr txBox="1"/>
          <p:nvPr/>
        </p:nvSpPr>
        <p:spPr>
          <a:xfrm>
            <a:off x="1087636" y="2958674"/>
            <a:ext cx="95462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Training Day 3</a:t>
            </a:r>
            <a:endParaRPr lang="en-GB" sz="1300" dirty="0"/>
          </a:p>
        </p:txBody>
      </p:sp>
      <p:sp>
        <p:nvSpPr>
          <p:cNvPr id="43" name="TextBox 42"/>
          <p:cNvSpPr txBox="1"/>
          <p:nvPr/>
        </p:nvSpPr>
        <p:spPr>
          <a:xfrm>
            <a:off x="1087636" y="4618950"/>
            <a:ext cx="95462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Training Day 5</a:t>
            </a:r>
            <a:endParaRPr lang="en-GB" sz="1300" dirty="0"/>
          </a:p>
        </p:txBody>
      </p:sp>
      <p:sp>
        <p:nvSpPr>
          <p:cNvPr id="44" name="TextBox 43"/>
          <p:cNvSpPr txBox="1"/>
          <p:nvPr/>
        </p:nvSpPr>
        <p:spPr>
          <a:xfrm>
            <a:off x="8103695" y="1199714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45" name="TextBox 44"/>
          <p:cNvSpPr txBox="1"/>
          <p:nvPr/>
        </p:nvSpPr>
        <p:spPr>
          <a:xfrm>
            <a:off x="7164943" y="1873217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46" name="TextBox 45"/>
          <p:cNvSpPr txBox="1"/>
          <p:nvPr/>
        </p:nvSpPr>
        <p:spPr>
          <a:xfrm>
            <a:off x="6496318" y="2188046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48" name="TextBox 47"/>
          <p:cNvSpPr txBox="1"/>
          <p:nvPr/>
        </p:nvSpPr>
        <p:spPr>
          <a:xfrm>
            <a:off x="8063619" y="2226288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/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707777" y="1328271"/>
            <a:ext cx="1384995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A-B  B-C    C-D    D-A</a:t>
            </a:r>
            <a:endParaRPr lang="en-GB" sz="1300" dirty="0"/>
          </a:p>
        </p:txBody>
      </p:sp>
      <p:sp>
        <p:nvSpPr>
          <p:cNvPr id="50" name="TextBox 49"/>
          <p:cNvSpPr txBox="1"/>
          <p:nvPr/>
        </p:nvSpPr>
        <p:spPr>
          <a:xfrm>
            <a:off x="8061467" y="2983534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51" name="TextBox 50"/>
          <p:cNvSpPr txBox="1"/>
          <p:nvPr/>
        </p:nvSpPr>
        <p:spPr>
          <a:xfrm>
            <a:off x="7122715" y="3657037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52" name="TextBox 51"/>
          <p:cNvSpPr txBox="1"/>
          <p:nvPr/>
        </p:nvSpPr>
        <p:spPr>
          <a:xfrm>
            <a:off x="6454090" y="3971866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53" name="TextBox 52"/>
          <p:cNvSpPr txBox="1"/>
          <p:nvPr/>
        </p:nvSpPr>
        <p:spPr>
          <a:xfrm>
            <a:off x="8021391" y="4010108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/>
              <a:t>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01543" y="4401158"/>
            <a:ext cx="96180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</a:t>
            </a:r>
            <a:endParaRPr lang="en-GB" sz="1300" dirty="0"/>
          </a:p>
        </p:txBody>
      </p:sp>
      <p:sp>
        <p:nvSpPr>
          <p:cNvPr id="55" name="TextBox 54"/>
          <p:cNvSpPr txBox="1"/>
          <p:nvPr/>
        </p:nvSpPr>
        <p:spPr>
          <a:xfrm>
            <a:off x="7162791" y="5074661"/>
            <a:ext cx="9137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B</a:t>
            </a:r>
            <a:endParaRPr lang="en-GB" sz="1300" dirty="0"/>
          </a:p>
        </p:txBody>
      </p:sp>
      <p:sp>
        <p:nvSpPr>
          <p:cNvPr id="56" name="TextBox 55"/>
          <p:cNvSpPr txBox="1"/>
          <p:nvPr/>
        </p:nvSpPr>
        <p:spPr>
          <a:xfrm>
            <a:off x="6494166" y="5389490"/>
            <a:ext cx="8816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C</a:t>
            </a:r>
            <a:endParaRPr lang="en-GB" sz="1300" dirty="0"/>
          </a:p>
        </p:txBody>
      </p:sp>
      <p:sp>
        <p:nvSpPr>
          <p:cNvPr id="57" name="TextBox 56"/>
          <p:cNvSpPr txBox="1"/>
          <p:nvPr/>
        </p:nvSpPr>
        <p:spPr>
          <a:xfrm>
            <a:off x="8061467" y="5427732"/>
            <a:ext cx="102592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/>
              <a:t>D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1233" y="1199714"/>
            <a:ext cx="5198047" cy="51152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9677701" y="3179521"/>
            <a:ext cx="123110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A-B B-C    C-D  D-A</a:t>
            </a:r>
            <a:endParaRPr lang="en-GB" sz="13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919" y="4694493"/>
            <a:ext cx="1806157" cy="1529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324" y="2992676"/>
            <a:ext cx="1720671" cy="13287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23</a:t>
            </a:fld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10833803" y="2479479"/>
            <a:ext cx="352982" cy="169277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800" dirty="0" smtClean="0"/>
              <a:t>5.4s</a:t>
            </a:r>
            <a:endParaRPr lang="en-GB" sz="800" dirty="0"/>
          </a:p>
        </p:txBody>
      </p:sp>
      <p:sp>
        <p:nvSpPr>
          <p:cNvPr id="58" name="TextBox 57"/>
          <p:cNvSpPr txBox="1"/>
          <p:nvPr/>
        </p:nvSpPr>
        <p:spPr>
          <a:xfrm>
            <a:off x="10865389" y="4203571"/>
            <a:ext cx="352982" cy="169277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800" dirty="0" smtClean="0"/>
              <a:t>5.4s</a:t>
            </a:r>
            <a:endParaRPr lang="en-GB" sz="800" dirty="0"/>
          </a:p>
        </p:txBody>
      </p:sp>
      <p:sp>
        <p:nvSpPr>
          <p:cNvPr id="61" name="TextBox 60"/>
          <p:cNvSpPr txBox="1"/>
          <p:nvPr/>
        </p:nvSpPr>
        <p:spPr>
          <a:xfrm>
            <a:off x="10916281" y="6135623"/>
            <a:ext cx="352982" cy="169277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800" dirty="0" smtClean="0"/>
              <a:t>5.4s</a:t>
            </a:r>
            <a:endParaRPr lang="en-GB" sz="800" dirty="0"/>
          </a:p>
        </p:txBody>
      </p:sp>
      <p:sp>
        <p:nvSpPr>
          <p:cNvPr id="60" name="TextBox 59"/>
          <p:cNvSpPr txBox="1"/>
          <p:nvPr/>
        </p:nvSpPr>
        <p:spPr>
          <a:xfrm>
            <a:off x="9654731" y="4549190"/>
            <a:ext cx="639599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300" dirty="0" smtClean="0"/>
              <a:t>A-C    C-A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66153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662" y="1494507"/>
            <a:ext cx="1054830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Most previous implementations </a:t>
            </a:r>
            <a:r>
              <a:rPr lang="en-GB" dirty="0">
                <a:latin typeface="+mj-lt"/>
              </a:rPr>
              <a:t>of the </a:t>
            </a:r>
            <a:r>
              <a:rPr lang="el-GR" dirty="0">
                <a:latin typeface="+mj-lt"/>
              </a:rPr>
              <a:t>λ</a:t>
            </a:r>
            <a:r>
              <a:rPr lang="en-GB" dirty="0">
                <a:latin typeface="+mj-lt"/>
              </a:rPr>
              <a:t>  model </a:t>
            </a:r>
            <a:r>
              <a:rPr lang="en-GB" dirty="0" smtClean="0">
                <a:latin typeface="+mj-lt"/>
              </a:rPr>
              <a:t>have assumed a continuous CNS control of “equilibrium trajectories”(i.e.</a:t>
            </a:r>
            <a:r>
              <a:rPr lang="el-GR" dirty="0"/>
              <a:t> </a:t>
            </a:r>
            <a:r>
              <a:rPr lang="el-GR" dirty="0" smtClean="0"/>
              <a:t>λ</a:t>
            </a:r>
            <a:r>
              <a:rPr lang="en-GB" dirty="0" smtClean="0"/>
              <a:t> values)</a:t>
            </a:r>
            <a:r>
              <a:rPr lang="en-GB" dirty="0" smtClean="0">
                <a:latin typeface="+mj-lt"/>
              </a:rPr>
              <a:t> from one equilibrium target to the next.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latin typeface="+mj-lt"/>
            </a:endParaRPr>
          </a:p>
          <a:p>
            <a:r>
              <a:rPr lang="en-GB" sz="1200" dirty="0" smtClean="0">
                <a:latin typeface="+mj-lt"/>
              </a:rPr>
              <a:t>e.g. Perrier </a:t>
            </a:r>
            <a:r>
              <a:rPr lang="en-GB" sz="1200" dirty="0">
                <a:latin typeface="+mj-lt"/>
              </a:rPr>
              <a:t>et al (2003</a:t>
            </a:r>
            <a:r>
              <a:rPr lang="en-GB" sz="1200" dirty="0" smtClean="0">
                <a:latin typeface="+mj-lt"/>
              </a:rPr>
              <a:t>) proposes “Movements </a:t>
            </a:r>
            <a:r>
              <a:rPr lang="en-GB" sz="1200" dirty="0">
                <a:latin typeface="+mj-lt"/>
              </a:rPr>
              <a:t>are produced with constant rate shifts of the control variables from the settings of one target to those of the next target</a:t>
            </a:r>
            <a:r>
              <a:rPr lang="en-GB" sz="1200" dirty="0" smtClean="0">
                <a:latin typeface="+mj-lt"/>
              </a:rPr>
              <a:t>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We are exploring the possibility of a staged sequence of discrete </a:t>
            </a:r>
            <a:r>
              <a:rPr lang="en-GB" dirty="0">
                <a:latin typeface="+mj-lt"/>
              </a:rPr>
              <a:t> </a:t>
            </a:r>
            <a:r>
              <a:rPr lang="el-GR" dirty="0">
                <a:latin typeface="+mj-lt"/>
              </a:rPr>
              <a:t>λ</a:t>
            </a:r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pulses to individual muscles where the staging defines the trajectory and the accumulation of those </a:t>
            </a:r>
            <a:r>
              <a:rPr lang="el-GR" dirty="0" smtClean="0">
                <a:latin typeface="+mj-lt"/>
              </a:rPr>
              <a:t>λ</a:t>
            </a:r>
            <a:r>
              <a:rPr lang="en-GB" dirty="0" smtClean="0">
                <a:latin typeface="+mj-lt"/>
              </a:rPr>
              <a:t> pulse values defines the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In support of this conjecture we have shown that required timings of these discrete </a:t>
            </a:r>
            <a:r>
              <a:rPr lang="el-GR" dirty="0"/>
              <a:t>λ </a:t>
            </a:r>
            <a:r>
              <a:rPr lang="en-GB" dirty="0" smtClean="0">
                <a:latin typeface="+mj-lt"/>
              </a:rPr>
              <a:t>pulses loosely patterns with observed staged (phasic) EMG signals in arm movements.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227794" y="341371"/>
            <a:ext cx="37020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+mj-lt"/>
              </a:rPr>
              <a:t>Summary (part I of 3)</a:t>
            </a:r>
          </a:p>
          <a:p>
            <a:pPr algn="ctr"/>
            <a:r>
              <a:rPr lang="en-GB" sz="2400" dirty="0" smtClean="0">
                <a:latin typeface="+mj-lt"/>
              </a:rPr>
              <a:t>What’s new about this</a:t>
            </a:r>
            <a:endParaRPr lang="en-GB" sz="2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4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662" y="1494507"/>
            <a:ext cx="105483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We are NOT currently modelling spindle velocity feedback or </a:t>
            </a:r>
            <a:r>
              <a:rPr lang="en-GB" dirty="0" err="1">
                <a:latin typeface="+mj-lt"/>
              </a:rPr>
              <a:t>golgi</a:t>
            </a:r>
            <a:r>
              <a:rPr lang="en-GB" dirty="0">
                <a:latin typeface="+mj-lt"/>
              </a:rPr>
              <a:t> tendon </a:t>
            </a:r>
            <a:r>
              <a:rPr lang="en-GB" dirty="0" smtClean="0">
                <a:latin typeface="+mj-lt"/>
              </a:rPr>
              <a:t>feedback. </a:t>
            </a:r>
            <a:r>
              <a:rPr lang="en-GB" dirty="0">
                <a:latin typeface="+mj-lt"/>
              </a:rPr>
              <a:t>We are also NOT currently modelling any delay in the feedback of length. However, </a:t>
            </a:r>
            <a:r>
              <a:rPr lang="en-GB" dirty="0" smtClean="0">
                <a:latin typeface="+mj-lt"/>
              </a:rPr>
              <a:t>as the model evolves it is likely some or all of these will be added.</a:t>
            </a:r>
            <a:endParaRPr lang="en-GB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Feldman suggests co-contraction of antagonist muscles is controlled to vary stiffness and hence resistance to external forces. We have observed that levels of co-contraction contribute to the planned movement trajectory although undoubtedly they contribute to stiffness too.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We have a different idea for controlling stiffness based on varying the parameter 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k</a:t>
            </a:r>
            <a:r>
              <a:rPr lang="en-GB" dirty="0">
                <a:latin typeface="+mj-lt"/>
              </a:rPr>
              <a:t> through a separate pathway. </a:t>
            </a:r>
            <a:r>
              <a:rPr lang="en-GB" dirty="0">
                <a:solidFill>
                  <a:schemeClr val="accent1"/>
                </a:solidFill>
                <a:latin typeface="+mj-lt"/>
              </a:rPr>
              <a:t>Increasing</a:t>
            </a:r>
            <a:r>
              <a:rPr lang="en-GB" i="1" dirty="0">
                <a:solidFill>
                  <a:schemeClr val="accent1"/>
                </a:solidFill>
                <a:latin typeface="+mj-lt"/>
              </a:rPr>
              <a:t> k</a:t>
            </a:r>
            <a:r>
              <a:rPr lang="en-GB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increases stiffness and decreases the time taken to reach equilibrium</a:t>
            </a:r>
            <a:r>
              <a:rPr lang="en-GB" dirty="0">
                <a:latin typeface="+mj-lt"/>
              </a:rPr>
              <a:t>.  One vague idea is that 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k</a:t>
            </a:r>
            <a:r>
              <a:rPr lang="en-GB" dirty="0">
                <a:latin typeface="+mj-lt"/>
              </a:rPr>
              <a:t> may be controlled by varying </a:t>
            </a:r>
            <a:r>
              <a:rPr lang="en-GB" dirty="0" err="1">
                <a:latin typeface="+mj-lt"/>
              </a:rPr>
              <a:t>motoneuron</a:t>
            </a:r>
            <a:r>
              <a:rPr lang="en-GB" dirty="0">
                <a:latin typeface="+mj-lt"/>
              </a:rPr>
              <a:t> threshold sensitivity by controlling levels of monoaminergic neurotransmitters. Such neurotransmitters are also linked to emotions and arousal.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703292" y="391745"/>
            <a:ext cx="4751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+mj-lt"/>
              </a:rPr>
              <a:t>Summary (part 2 of 3)</a:t>
            </a:r>
          </a:p>
          <a:p>
            <a:r>
              <a:rPr lang="en-GB" sz="2400" dirty="0" smtClean="0">
                <a:latin typeface="+mj-lt"/>
              </a:rPr>
              <a:t>Important stuff we have not covered</a:t>
            </a:r>
            <a:endParaRPr lang="en-GB" sz="2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84879" y="5719360"/>
                <a:ext cx="2103120" cy="38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∗(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879" y="5719360"/>
                <a:ext cx="2103120" cy="380810"/>
              </a:xfrm>
              <a:prstGeom prst="rect">
                <a:avLst/>
              </a:prstGeom>
              <a:blipFill rotWithShape="0">
                <a:blip r:embed="rId2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5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0839" y="1502688"/>
            <a:ext cx="10467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+mj-lt"/>
              </a:rPr>
              <a:t>Sosnik</a:t>
            </a:r>
            <a:r>
              <a:rPr lang="en-GB" dirty="0">
                <a:latin typeface="+mj-lt"/>
              </a:rPr>
              <a:t> has shown that learning efficient ( fluid, fast and accurate) transitions requires trial and error practice</a:t>
            </a:r>
            <a:r>
              <a:rPr lang="en-GB" dirty="0" smtClean="0">
                <a:latin typeface="+mj-lt"/>
              </a:rPr>
              <a:t>.</a:t>
            </a: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We have provided one plausible account of the planning required to generate the velocity traces observed during this learning process using our model.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It seems these more efficient transitions are not simply the result of moving the CNS (</a:t>
            </a:r>
            <a:r>
              <a:rPr lang="el-GR" dirty="0">
                <a:latin typeface="+mj-lt"/>
              </a:rPr>
              <a:t>λ</a:t>
            </a:r>
            <a:r>
              <a:rPr lang="en-GB" dirty="0">
                <a:latin typeface="+mj-lt"/>
              </a:rPr>
              <a:t>) commands closer </a:t>
            </a:r>
            <a:r>
              <a:rPr lang="en-GB" dirty="0" smtClean="0">
                <a:latin typeface="+mj-lt"/>
              </a:rPr>
              <a:t>together in time. </a:t>
            </a: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New efficient “movement elements” can be created by omitting intermediate targets and learning a new sequence of staged </a:t>
            </a:r>
            <a:r>
              <a:rPr lang="el-GR" dirty="0">
                <a:latin typeface="+mj-lt"/>
              </a:rPr>
              <a:t>λ</a:t>
            </a:r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commands</a:t>
            </a:r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with a trajectory planned to pass through the intermediate target.</a:t>
            </a: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These new </a:t>
            </a:r>
            <a:r>
              <a:rPr lang="en-GB" dirty="0">
                <a:latin typeface="+mj-lt"/>
              </a:rPr>
              <a:t>“movement elements” </a:t>
            </a:r>
            <a:r>
              <a:rPr lang="en-GB" dirty="0" smtClean="0">
                <a:latin typeface="+mj-lt"/>
              </a:rPr>
              <a:t>can </a:t>
            </a:r>
            <a:r>
              <a:rPr lang="en-GB" u="sng" dirty="0" smtClean="0">
                <a:latin typeface="+mj-lt"/>
              </a:rPr>
              <a:t>take </a:t>
            </a:r>
            <a:r>
              <a:rPr lang="en-GB" u="sng" dirty="0">
                <a:latin typeface="+mj-lt"/>
              </a:rPr>
              <a:t>a lot of practice to </a:t>
            </a:r>
            <a:r>
              <a:rPr lang="en-GB" u="sng" dirty="0" smtClean="0">
                <a:latin typeface="+mj-lt"/>
              </a:rPr>
              <a:t>learn.  i.e. not a superposition process that occurs naturally from increasing rate of articulation.</a:t>
            </a:r>
          </a:p>
          <a:p>
            <a:endParaRPr lang="en-GB" dirty="0" smtClean="0">
              <a:latin typeface="+mj-lt"/>
            </a:endParaRPr>
          </a:p>
          <a:p>
            <a:r>
              <a:rPr lang="en-GB" dirty="0" smtClean="0">
                <a:latin typeface="+mj-lt"/>
              </a:rPr>
              <a:t>Perhaps once </a:t>
            </a:r>
            <a:r>
              <a:rPr lang="en-GB" dirty="0">
                <a:latin typeface="+mj-lt"/>
              </a:rPr>
              <a:t>learnt they can be added to the basic movement repertoire of the </a:t>
            </a:r>
            <a:r>
              <a:rPr lang="en-GB" dirty="0" smtClean="0">
                <a:latin typeface="+mj-lt"/>
              </a:rPr>
              <a:t>maturing </a:t>
            </a:r>
            <a:r>
              <a:rPr lang="en-GB" dirty="0">
                <a:latin typeface="+mj-lt"/>
              </a:rPr>
              <a:t>motor system.</a:t>
            </a:r>
          </a:p>
          <a:p>
            <a:endParaRPr lang="en-GB" dirty="0">
              <a:latin typeface="+mj-lt"/>
            </a:endParaRPr>
          </a:p>
          <a:p>
            <a:r>
              <a:rPr lang="en-GB" b="1" dirty="0" smtClean="0">
                <a:latin typeface="+mj-lt"/>
              </a:rPr>
              <a:t>All of this </a:t>
            </a:r>
            <a:r>
              <a:rPr lang="en-GB" b="1" dirty="0">
                <a:latin typeface="+mj-lt"/>
              </a:rPr>
              <a:t>conjecture should apply to </a:t>
            </a:r>
            <a:r>
              <a:rPr lang="en-GB" b="1" dirty="0" smtClean="0">
                <a:latin typeface="+mj-lt"/>
              </a:rPr>
              <a:t>tongue movements </a:t>
            </a:r>
            <a:r>
              <a:rPr lang="en-GB" b="1" dirty="0">
                <a:latin typeface="+mj-lt"/>
              </a:rPr>
              <a:t>as well as arm movements.</a:t>
            </a:r>
          </a:p>
          <a:p>
            <a:endParaRPr lang="en-GB" dirty="0" smtClean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759862" y="404880"/>
            <a:ext cx="3169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+mj-lt"/>
              </a:rPr>
              <a:t>Summary  (part 3)</a:t>
            </a:r>
          </a:p>
          <a:p>
            <a:pPr algn="ctr"/>
            <a:r>
              <a:rPr lang="en-GB" sz="2400" dirty="0" smtClean="0">
                <a:latin typeface="+mj-lt"/>
              </a:rPr>
              <a:t>What use is a model?</a:t>
            </a:r>
            <a:endParaRPr lang="en-GB" sz="2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0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78835" y="704740"/>
            <a:ext cx="2234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Thank you.</a:t>
            </a:r>
            <a:endParaRPr lang="en-GB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27</a:t>
            </a:fld>
            <a:endParaRPr lang="en-GB"/>
          </a:p>
        </p:txBody>
      </p:sp>
      <p:pic>
        <p:nvPicPr>
          <p:cNvPr id="5" name="The price range volume preserv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465" t="5165" r="9686" b="12094"/>
          <a:stretch/>
        </p:blipFill>
        <p:spPr>
          <a:xfrm>
            <a:off x="4776000" y="2638478"/>
            <a:ext cx="26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67" y="4071470"/>
            <a:ext cx="9915183" cy="278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84" y="1351071"/>
            <a:ext cx="9463271" cy="272039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666085" y="1377108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62552" y="1366092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286082" y="1411663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379026" y="1391926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39565" y="1399146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229345" y="1366095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25041" y="1377107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0177" y="1366091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27861" y="1351071"/>
            <a:ext cx="22033" cy="6103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97263" y="88224"/>
            <a:ext cx="10106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That tongue movement was created by </a:t>
            </a:r>
            <a:r>
              <a:rPr lang="en-GB" sz="2000" u="sng" dirty="0" smtClean="0"/>
              <a:t>discrete</a:t>
            </a:r>
            <a:r>
              <a:rPr lang="en-GB" sz="2000" dirty="0" smtClean="0"/>
              <a:t> muscle commands at 35 instants.  </a:t>
            </a:r>
          </a:p>
          <a:p>
            <a:endParaRPr lang="en-GB" sz="2000" dirty="0" smtClean="0"/>
          </a:p>
          <a:p>
            <a:r>
              <a:rPr lang="en-GB" sz="2000" dirty="0" smtClean="0"/>
              <a:t>The fluidity arises from </a:t>
            </a:r>
            <a:r>
              <a:rPr lang="en-GB" sz="2000" dirty="0" err="1" smtClean="0"/>
              <a:t>motoneuron</a:t>
            </a:r>
            <a:r>
              <a:rPr lang="en-GB" sz="2000" dirty="0" smtClean="0"/>
              <a:t> behaviour and the resultant </a:t>
            </a:r>
            <a:r>
              <a:rPr lang="en-GB" sz="2000" u="sng" dirty="0" smtClean="0"/>
              <a:t>gradual</a:t>
            </a:r>
            <a:r>
              <a:rPr lang="en-GB" sz="2000" dirty="0" smtClean="0"/>
              <a:t> movement towards a new equilibrium target position in response to those discrete commands</a:t>
            </a:r>
            <a:endParaRPr lang="en-GB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2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Overview (dynamic control of the model)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9958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We have implemented a </a:t>
            </a:r>
            <a:r>
              <a:rPr lang="en-GB" sz="2000" dirty="0" smtClean="0">
                <a:solidFill>
                  <a:srgbClr val="0070C0"/>
                </a:solidFill>
              </a:rPr>
              <a:t>feedforward</a:t>
            </a:r>
            <a:r>
              <a:rPr lang="en-GB" sz="2000" dirty="0" smtClean="0"/>
              <a:t> </a:t>
            </a:r>
            <a:r>
              <a:rPr lang="en-GB" sz="2000" u="sng" dirty="0" smtClean="0"/>
              <a:t>equilibrium model </a:t>
            </a:r>
            <a:r>
              <a:rPr lang="en-GB" sz="2000" dirty="0" smtClean="0"/>
              <a:t>of motor control based on neurophysiology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(</a:t>
            </a:r>
            <a:r>
              <a:rPr lang="en-GB" sz="2000" dirty="0" smtClean="0">
                <a:solidFill>
                  <a:srgbClr val="0070C0"/>
                </a:solidFill>
              </a:rPr>
              <a:t>we have not yet attempted to model learning or adaptation</a:t>
            </a:r>
            <a:r>
              <a:rPr lang="en-GB" sz="2000" dirty="0" smtClean="0"/>
              <a:t>) 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For this presentation we have constructed a </a:t>
            </a:r>
            <a:r>
              <a:rPr lang="en-GB" sz="2000" dirty="0"/>
              <a:t>very simple arm to demonstrate </a:t>
            </a:r>
            <a:r>
              <a:rPr lang="en-GB" sz="2000" dirty="0" smtClean="0"/>
              <a:t>the model dynamics.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097438" y="1782502"/>
            <a:ext cx="11575" cy="5324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4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4204777" y="3781485"/>
            <a:ext cx="3068519" cy="2574865"/>
            <a:chOff x="2729566" y="1431898"/>
            <a:chExt cx="3114393" cy="26298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498" b="353"/>
            <a:stretch/>
          </p:blipFill>
          <p:spPr>
            <a:xfrm>
              <a:off x="2729566" y="1431898"/>
              <a:ext cx="3005380" cy="262987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47323" y="206416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97094" y="259122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35391" y="272839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16625" y="2913059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50361" y="3951865"/>
            <a:ext cx="88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scapula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347474" y="4581328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humerous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231000" y="5294572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radius&amp;ulna</a:t>
            </a:r>
            <a:endParaRPr lang="en-GB" dirty="0"/>
          </a:p>
        </p:txBody>
      </p:sp>
      <p:cxnSp>
        <p:nvCxnSpPr>
          <p:cNvPr id="16" name="Straight Connector 15"/>
          <p:cNvCxnSpPr>
            <a:stCxn id="12" idx="3"/>
          </p:cNvCxnSpPr>
          <p:nvPr/>
        </p:nvCxnSpPr>
        <p:spPr>
          <a:xfrm>
            <a:off x="3438425" y="4136531"/>
            <a:ext cx="16183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3"/>
          </p:cNvCxnSpPr>
          <p:nvPr/>
        </p:nvCxnSpPr>
        <p:spPr>
          <a:xfrm flipV="1">
            <a:off x="3485414" y="4762132"/>
            <a:ext cx="1626413" cy="3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3"/>
          </p:cNvCxnSpPr>
          <p:nvPr/>
        </p:nvCxnSpPr>
        <p:spPr>
          <a:xfrm>
            <a:off x="3601888" y="5479238"/>
            <a:ext cx="6028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0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807" y="303062"/>
            <a:ext cx="109183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 smtClean="0"/>
              <a:t>A (grossly) simplified </a:t>
            </a:r>
            <a:r>
              <a:rPr lang="en-GB" sz="3200" dirty="0" err="1" smtClean="0"/>
              <a:t>motoneuronal</a:t>
            </a:r>
            <a:r>
              <a:rPr lang="en-GB" sz="3100" dirty="0" smtClean="0"/>
              <a:t> flow chart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>Given a Central Nervous system (CNS) command, a group of competing (antagonistic) muscles self regulate to reach equilibrium</a:t>
            </a:r>
            <a:br>
              <a:rPr lang="en-GB" sz="1800" dirty="0" smtClean="0"/>
            </a:br>
            <a:endParaRPr lang="en-GB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t="64548" r="4638" b="7035"/>
          <a:stretch/>
        </p:blipFill>
        <p:spPr>
          <a:xfrm>
            <a:off x="237131" y="3246759"/>
            <a:ext cx="1448532" cy="528759"/>
          </a:xfrm>
        </p:spPr>
      </p:pic>
      <p:sp>
        <p:nvSpPr>
          <p:cNvPr id="11" name="Flowchart: Document 10"/>
          <p:cNvSpPr/>
          <p:nvPr/>
        </p:nvSpPr>
        <p:spPr>
          <a:xfrm>
            <a:off x="5161747" y="1576943"/>
            <a:ext cx="1924493" cy="74418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Central Nervous System</a:t>
            </a:r>
            <a:endParaRPr lang="en-GB" dirty="0"/>
          </a:p>
        </p:txBody>
      </p:sp>
      <p:sp>
        <p:nvSpPr>
          <p:cNvPr id="12" name="Flowchart: Data 11"/>
          <p:cNvSpPr/>
          <p:nvPr/>
        </p:nvSpPr>
        <p:spPr>
          <a:xfrm>
            <a:off x="4927831" y="2534915"/>
            <a:ext cx="2392326" cy="70588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Motor command</a:t>
            </a:r>
            <a:endParaRPr lang="en-GB" dirty="0"/>
          </a:p>
        </p:txBody>
      </p:sp>
      <p:sp>
        <p:nvSpPr>
          <p:cNvPr id="13" name="Flowchart: Process 12"/>
          <p:cNvSpPr/>
          <p:nvPr/>
        </p:nvSpPr>
        <p:spPr>
          <a:xfrm>
            <a:off x="1390454" y="3794792"/>
            <a:ext cx="2078182" cy="61095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Motor neurons</a:t>
            </a:r>
            <a:endParaRPr lang="en-GB" dirty="0"/>
          </a:p>
        </p:txBody>
      </p:sp>
      <p:sp>
        <p:nvSpPr>
          <p:cNvPr id="14" name="Flowchart: Process 13"/>
          <p:cNvSpPr/>
          <p:nvPr/>
        </p:nvSpPr>
        <p:spPr>
          <a:xfrm>
            <a:off x="1390454" y="4807839"/>
            <a:ext cx="2078182" cy="61095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Muscle 1</a:t>
            </a:r>
            <a:endParaRPr lang="en-GB" dirty="0"/>
          </a:p>
        </p:txBody>
      </p:sp>
      <p:sp>
        <p:nvSpPr>
          <p:cNvPr id="15" name="Flowchart: Process 14"/>
          <p:cNvSpPr/>
          <p:nvPr/>
        </p:nvSpPr>
        <p:spPr>
          <a:xfrm>
            <a:off x="3780357" y="3794792"/>
            <a:ext cx="2078182" cy="61095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Motor neurons</a:t>
            </a:r>
            <a:endParaRPr lang="en-GB" dirty="0"/>
          </a:p>
        </p:txBody>
      </p:sp>
      <p:sp>
        <p:nvSpPr>
          <p:cNvPr id="16" name="Flowchart: Process 15"/>
          <p:cNvSpPr/>
          <p:nvPr/>
        </p:nvSpPr>
        <p:spPr>
          <a:xfrm>
            <a:off x="3780357" y="4807839"/>
            <a:ext cx="2078182" cy="61095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Muscle 2</a:t>
            </a:r>
            <a:endParaRPr lang="en-GB" dirty="0"/>
          </a:p>
        </p:txBody>
      </p:sp>
      <p:sp>
        <p:nvSpPr>
          <p:cNvPr id="17" name="Flowchart: Process 16"/>
          <p:cNvSpPr/>
          <p:nvPr/>
        </p:nvSpPr>
        <p:spPr>
          <a:xfrm>
            <a:off x="6178723" y="3794792"/>
            <a:ext cx="2078182" cy="61095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Motor neurons</a:t>
            </a:r>
            <a:endParaRPr lang="en-GB" dirty="0"/>
          </a:p>
        </p:txBody>
      </p:sp>
      <p:sp>
        <p:nvSpPr>
          <p:cNvPr id="18" name="Flowchart: Process 17"/>
          <p:cNvSpPr/>
          <p:nvPr/>
        </p:nvSpPr>
        <p:spPr>
          <a:xfrm>
            <a:off x="6178723" y="4807839"/>
            <a:ext cx="2078182" cy="61095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Muscle 3</a:t>
            </a:r>
            <a:endParaRPr lang="en-GB" dirty="0"/>
          </a:p>
        </p:txBody>
      </p:sp>
      <p:sp>
        <p:nvSpPr>
          <p:cNvPr id="19" name="Flowchart: Process 18"/>
          <p:cNvSpPr/>
          <p:nvPr/>
        </p:nvSpPr>
        <p:spPr>
          <a:xfrm>
            <a:off x="8517044" y="3794792"/>
            <a:ext cx="2078182" cy="61095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Motor neurons</a:t>
            </a:r>
            <a:endParaRPr lang="en-GB" dirty="0"/>
          </a:p>
        </p:txBody>
      </p:sp>
      <p:sp>
        <p:nvSpPr>
          <p:cNvPr id="20" name="Flowchart: Process 19"/>
          <p:cNvSpPr/>
          <p:nvPr/>
        </p:nvSpPr>
        <p:spPr>
          <a:xfrm>
            <a:off x="8517044" y="4807839"/>
            <a:ext cx="2078182" cy="61095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Muscle 4</a:t>
            </a:r>
            <a:endParaRPr lang="en-GB" dirty="0"/>
          </a:p>
        </p:txBody>
      </p:sp>
      <p:cxnSp>
        <p:nvCxnSpPr>
          <p:cNvPr id="22" name="Elbow Connector 21"/>
          <p:cNvCxnSpPr>
            <a:stCxn id="12" idx="3"/>
            <a:endCxn id="13" idx="0"/>
          </p:cNvCxnSpPr>
          <p:nvPr/>
        </p:nvCxnSpPr>
        <p:spPr>
          <a:xfrm rot="5400000">
            <a:off x="3880158" y="1790188"/>
            <a:ext cx="553991" cy="345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2" idx="3"/>
            <a:endCxn id="15" idx="0"/>
          </p:cNvCxnSpPr>
          <p:nvPr/>
        </p:nvCxnSpPr>
        <p:spPr>
          <a:xfrm rot="5400000">
            <a:off x="5075110" y="2985140"/>
            <a:ext cx="553991" cy="106531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2" idx="4"/>
            <a:endCxn id="17" idx="0"/>
          </p:cNvCxnSpPr>
          <p:nvPr/>
        </p:nvCxnSpPr>
        <p:spPr>
          <a:xfrm rot="16200000" flipH="1">
            <a:off x="6393909" y="2970886"/>
            <a:ext cx="553991" cy="109382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2" idx="4"/>
            <a:endCxn id="19" idx="0"/>
          </p:cNvCxnSpPr>
          <p:nvPr/>
        </p:nvCxnSpPr>
        <p:spPr>
          <a:xfrm rot="16200000" flipH="1">
            <a:off x="7563069" y="1801725"/>
            <a:ext cx="553991" cy="34321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1" idx="2"/>
            <a:endCxn id="12" idx="1"/>
          </p:cNvCxnSpPr>
          <p:nvPr/>
        </p:nvCxnSpPr>
        <p:spPr>
          <a:xfrm>
            <a:off x="6123994" y="2271929"/>
            <a:ext cx="0" cy="262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ircular Arrow 41"/>
          <p:cNvSpPr/>
          <p:nvPr/>
        </p:nvSpPr>
        <p:spPr>
          <a:xfrm rot="16200000">
            <a:off x="637119" y="4113848"/>
            <a:ext cx="883227" cy="1013047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4" name="Straight Arrow Connector 43"/>
          <p:cNvCxnSpPr>
            <a:stCxn id="13" idx="2"/>
            <a:endCxn id="14" idx="0"/>
          </p:cNvCxnSpPr>
          <p:nvPr/>
        </p:nvCxnSpPr>
        <p:spPr>
          <a:xfrm>
            <a:off x="2429545" y="4405743"/>
            <a:ext cx="0" cy="402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5" idx="2"/>
            <a:endCxn id="16" idx="0"/>
          </p:cNvCxnSpPr>
          <p:nvPr/>
        </p:nvCxnSpPr>
        <p:spPr>
          <a:xfrm>
            <a:off x="4819448" y="4405743"/>
            <a:ext cx="0" cy="402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7" idx="2"/>
            <a:endCxn id="18" idx="0"/>
          </p:cNvCxnSpPr>
          <p:nvPr/>
        </p:nvCxnSpPr>
        <p:spPr>
          <a:xfrm>
            <a:off x="7217814" y="4405743"/>
            <a:ext cx="0" cy="402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9" idx="2"/>
            <a:endCxn id="20" idx="0"/>
          </p:cNvCxnSpPr>
          <p:nvPr/>
        </p:nvCxnSpPr>
        <p:spPr>
          <a:xfrm>
            <a:off x="9556135" y="4405743"/>
            <a:ext cx="0" cy="402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03" y="5527304"/>
            <a:ext cx="1822051" cy="9005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648496" y="2886544"/>
            <a:ext cx="996936" cy="525010"/>
            <a:chOff x="7557933" y="2475361"/>
            <a:chExt cx="1822051" cy="900585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933" y="2475361"/>
              <a:ext cx="1822051" cy="900585"/>
            </a:xfrm>
            <a:prstGeom prst="rect">
              <a:avLst/>
            </a:prstGeom>
          </p:spPr>
        </p:pic>
        <p:sp>
          <p:nvSpPr>
            <p:cNvPr id="57" name="Flowchart: Process 56"/>
            <p:cNvSpPr/>
            <p:nvPr/>
          </p:nvSpPr>
          <p:spPr>
            <a:xfrm>
              <a:off x="7959436" y="2620632"/>
              <a:ext cx="1361209" cy="65133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8032172" y="2728874"/>
              <a:ext cx="0" cy="543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185765" y="2882823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1"/>
                </a:solidFill>
              </a:rPr>
              <a:t>Self sustained firing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88401" y="5843114"/>
            <a:ext cx="457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j-lt"/>
              </a:rPr>
              <a:t>The </a:t>
            </a:r>
            <a:r>
              <a:rPr lang="en-GB" sz="1600" dirty="0">
                <a:latin typeface="+mj-lt"/>
              </a:rPr>
              <a:t>process of reaching equilibrium takes time  </a:t>
            </a:r>
            <a:endParaRPr lang="en-GB" sz="1600" dirty="0" smtClean="0">
              <a:latin typeface="+mj-lt"/>
            </a:endParaRPr>
          </a:p>
          <a:p>
            <a:r>
              <a:rPr lang="en-GB" sz="1600" dirty="0" smtClean="0">
                <a:latin typeface="+mj-lt"/>
              </a:rPr>
              <a:t>( </a:t>
            </a:r>
            <a:r>
              <a:rPr lang="en-GB" sz="1600" dirty="0">
                <a:latin typeface="+mj-lt"/>
              </a:rPr>
              <a:t>10s of milliseconds)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52105" y="6432864"/>
            <a:ext cx="4571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j-lt"/>
              </a:rPr>
              <a:t>Velocity of articulated movement</a:t>
            </a:r>
            <a:endParaRPr lang="en-GB" sz="1600" dirty="0">
              <a:latin typeface="+mj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907976" y="2475361"/>
            <a:ext cx="648159" cy="5589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624240" y="2301043"/>
            <a:ext cx="213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Discrete pulses to each muscle</a:t>
            </a:r>
          </a:p>
        </p:txBody>
      </p:sp>
      <p:cxnSp>
        <p:nvCxnSpPr>
          <p:cNvPr id="35" name="Straight Arrow Connector 34"/>
          <p:cNvCxnSpPr>
            <a:stCxn id="36" idx="1"/>
          </p:cNvCxnSpPr>
          <p:nvPr/>
        </p:nvCxnSpPr>
        <p:spPr>
          <a:xfrm flipH="1" flipV="1">
            <a:off x="6759615" y="5977597"/>
            <a:ext cx="1829902" cy="65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589517" y="5858335"/>
            <a:ext cx="17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Fluid movement</a:t>
            </a:r>
            <a:endParaRPr lang="en-GB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29" y="2909510"/>
            <a:ext cx="996936" cy="525010"/>
          </a:xfrm>
          <a:prstGeom prst="rect">
            <a:avLst/>
          </a:prstGeom>
        </p:spPr>
      </p:pic>
      <p:sp>
        <p:nvSpPr>
          <p:cNvPr id="40" name="Flowchart: Process 39"/>
          <p:cNvSpPr/>
          <p:nvPr/>
        </p:nvSpPr>
        <p:spPr>
          <a:xfrm>
            <a:off x="7285920" y="2994198"/>
            <a:ext cx="765978" cy="37970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7344522" y="3221831"/>
            <a:ext cx="1628" cy="15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04" y="2909510"/>
            <a:ext cx="996936" cy="525010"/>
          </a:xfrm>
          <a:prstGeom prst="rect">
            <a:avLst/>
          </a:prstGeom>
        </p:spPr>
      </p:pic>
      <p:sp>
        <p:nvSpPr>
          <p:cNvPr id="46" name="Flowchart: Process 45"/>
          <p:cNvSpPr/>
          <p:nvPr/>
        </p:nvSpPr>
        <p:spPr>
          <a:xfrm>
            <a:off x="4114461" y="2994198"/>
            <a:ext cx="781912" cy="37970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185834" y="3286125"/>
            <a:ext cx="0" cy="107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333820" y="2911242"/>
            <a:ext cx="996936" cy="525010"/>
            <a:chOff x="7557933" y="2475361"/>
            <a:chExt cx="1822051" cy="90058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933" y="2475361"/>
              <a:ext cx="1822051" cy="900585"/>
            </a:xfrm>
            <a:prstGeom prst="rect">
              <a:avLst/>
            </a:prstGeom>
          </p:spPr>
        </p:pic>
        <p:sp>
          <p:nvSpPr>
            <p:cNvPr id="51" name="Flowchart: Process 50"/>
            <p:cNvSpPr/>
            <p:nvPr/>
          </p:nvSpPr>
          <p:spPr>
            <a:xfrm>
              <a:off x="7959436" y="2620632"/>
              <a:ext cx="1361209" cy="65133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/>
            <p:cNvCxnSpPr/>
            <p:nvPr/>
          </p:nvCxnSpPr>
          <p:spPr>
            <a:xfrm flipV="1">
              <a:off x="8032172" y="2728874"/>
              <a:ext cx="0" cy="543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4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47" y="718562"/>
            <a:ext cx="10515600" cy="1325563"/>
          </a:xfrm>
        </p:spPr>
        <p:txBody>
          <a:bodyPr>
            <a:normAutofit/>
          </a:bodyPr>
          <a:lstStyle/>
          <a:p>
            <a:r>
              <a:rPr lang="en-GB" sz="1800" dirty="0" smtClean="0"/>
              <a:t>The force applied to a node is dependent on the difference between the current length (l) of the muscle and the length it should be (</a:t>
            </a:r>
            <a:r>
              <a:rPr lang="el-GR" sz="1800" dirty="0" smtClean="0"/>
              <a:t>λ</a:t>
            </a:r>
            <a:r>
              <a:rPr lang="en-GB" sz="1800" dirty="0" smtClean="0"/>
              <a:t>) given the muscle activation</a:t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>F = function (l - </a:t>
            </a:r>
            <a:r>
              <a:rPr lang="el-GR" sz="1800" dirty="0"/>
              <a:t>λ</a:t>
            </a:r>
            <a:r>
              <a:rPr lang="en-GB" sz="1800" dirty="0" smtClean="0"/>
              <a:t>)</a:t>
            </a:r>
            <a:endParaRPr lang="en-GB" sz="1800" dirty="0"/>
          </a:p>
        </p:txBody>
      </p:sp>
      <p:sp>
        <p:nvSpPr>
          <p:cNvPr id="4" name="Oval 3"/>
          <p:cNvSpPr/>
          <p:nvPr/>
        </p:nvSpPr>
        <p:spPr>
          <a:xfrm>
            <a:off x="3262745" y="2410691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976504" y="2410691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588451" y="2410691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>
            <a:stCxn id="6" idx="2"/>
            <a:endCxn id="4" idx="6"/>
          </p:cNvCxnSpPr>
          <p:nvPr/>
        </p:nvCxnSpPr>
        <p:spPr>
          <a:xfrm flipH="1">
            <a:off x="3501736" y="2535382"/>
            <a:ext cx="10867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6"/>
            <a:endCxn id="5" idx="2"/>
          </p:cNvCxnSpPr>
          <p:nvPr/>
        </p:nvCxnSpPr>
        <p:spPr>
          <a:xfrm>
            <a:off x="4827442" y="2535382"/>
            <a:ext cx="11490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205351" y="2410691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7750315" y="3633360"/>
            <a:ext cx="11490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12824" y="2350716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free node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9112824" y="3448694"/>
            <a:ext cx="288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actual muscle fibre length  (l)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479553" y="2077273"/>
            <a:ext cx="1132041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&lt;     f1     &gt;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887058" y="2077273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&lt;     f2     &gt;</a:t>
            </a:r>
            <a:endParaRPr lang="en-GB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01736" y="2535382"/>
            <a:ext cx="42602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5" idx="2"/>
          </p:cNvCxnSpPr>
          <p:nvPr/>
        </p:nvCxnSpPr>
        <p:spPr>
          <a:xfrm>
            <a:off x="5164282" y="2535382"/>
            <a:ext cx="812222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205351" y="4162864"/>
            <a:ext cx="694026" cy="3895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112824" y="3968331"/>
            <a:ext cx="302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desired muscle fibre length (</a:t>
            </a:r>
            <a:r>
              <a:rPr lang="el-GR" dirty="0"/>
              <a:t>λ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7" name="Oval 26"/>
          <p:cNvSpPr/>
          <p:nvPr/>
        </p:nvSpPr>
        <p:spPr>
          <a:xfrm>
            <a:off x="3923432" y="3796807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5654386" y="3796807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4588451" y="3796807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/>
          <p:cNvCxnSpPr>
            <a:stCxn id="27" idx="6"/>
          </p:cNvCxnSpPr>
          <p:nvPr/>
        </p:nvCxnSpPr>
        <p:spPr>
          <a:xfrm>
            <a:off x="4162423" y="3921498"/>
            <a:ext cx="42602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8" idx="2"/>
          </p:cNvCxnSpPr>
          <p:nvPr/>
        </p:nvCxnSpPr>
        <p:spPr>
          <a:xfrm>
            <a:off x="4842164" y="3921498"/>
            <a:ext cx="812222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262745" y="5182922"/>
            <a:ext cx="238991" cy="2493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5976504" y="5182922"/>
            <a:ext cx="238991" cy="2493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4334740" y="5332565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/>
          <p:cNvCxnSpPr>
            <a:stCxn id="36" idx="2"/>
            <a:endCxn id="34" idx="6"/>
          </p:cNvCxnSpPr>
          <p:nvPr/>
        </p:nvCxnSpPr>
        <p:spPr>
          <a:xfrm flipH="1" flipV="1">
            <a:off x="3501736" y="5307613"/>
            <a:ext cx="833004" cy="1496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6" idx="6"/>
            <a:endCxn id="35" idx="2"/>
          </p:cNvCxnSpPr>
          <p:nvPr/>
        </p:nvCxnSpPr>
        <p:spPr>
          <a:xfrm flipV="1">
            <a:off x="4573731" y="5307613"/>
            <a:ext cx="1402773" cy="1496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4" idx="6"/>
          </p:cNvCxnSpPr>
          <p:nvPr/>
        </p:nvCxnSpPr>
        <p:spPr>
          <a:xfrm>
            <a:off x="3501736" y="5307613"/>
            <a:ext cx="416502" cy="7482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5" idx="2"/>
          </p:cNvCxnSpPr>
          <p:nvPr/>
        </p:nvCxnSpPr>
        <p:spPr>
          <a:xfrm flipV="1">
            <a:off x="5164282" y="5307613"/>
            <a:ext cx="812222" cy="7482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6" idx="5"/>
            <a:endCxn id="44" idx="1"/>
          </p:cNvCxnSpPr>
          <p:nvPr/>
        </p:nvCxnSpPr>
        <p:spPr>
          <a:xfrm>
            <a:off x="4792443" y="2623552"/>
            <a:ext cx="483468" cy="5048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5240912" y="3091832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Connector 47"/>
          <p:cNvCxnSpPr/>
          <p:nvPr/>
        </p:nvCxnSpPr>
        <p:spPr>
          <a:xfrm>
            <a:off x="4905740" y="2748244"/>
            <a:ext cx="358596" cy="380109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5116040" y="4343895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6" name="Straight Connector 55"/>
          <p:cNvCxnSpPr>
            <a:stCxn id="29" idx="5"/>
            <a:endCxn id="55" idx="1"/>
          </p:cNvCxnSpPr>
          <p:nvPr/>
        </p:nvCxnSpPr>
        <p:spPr>
          <a:xfrm>
            <a:off x="4792443" y="4009668"/>
            <a:ext cx="358596" cy="370748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6" idx="5"/>
            <a:endCxn id="59" idx="1"/>
          </p:cNvCxnSpPr>
          <p:nvPr/>
        </p:nvCxnSpPr>
        <p:spPr>
          <a:xfrm>
            <a:off x="4538732" y="5545426"/>
            <a:ext cx="737179" cy="4166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5240912" y="5925535"/>
            <a:ext cx="238991" cy="2493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Straight Connector 59"/>
          <p:cNvCxnSpPr>
            <a:endCxn id="59" idx="1"/>
          </p:cNvCxnSpPr>
          <p:nvPr/>
        </p:nvCxnSpPr>
        <p:spPr>
          <a:xfrm>
            <a:off x="4792443" y="5683827"/>
            <a:ext cx="483468" cy="278229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818432" y="6241001"/>
            <a:ext cx="1055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use Newton Raphson iteration to find a solution where all the forces cancel each other out  i.e. equilibrium</a:t>
            </a:r>
            <a:endParaRPr lang="en-GB" dirty="0"/>
          </a:p>
        </p:txBody>
      </p:sp>
      <p:sp>
        <p:nvSpPr>
          <p:cNvPr id="71" name="Rectangle 70"/>
          <p:cNvSpPr/>
          <p:nvPr/>
        </p:nvSpPr>
        <p:spPr>
          <a:xfrm>
            <a:off x="7574973" y="2261939"/>
            <a:ext cx="4561564" cy="24139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8210814" y="2957967"/>
            <a:ext cx="238991" cy="2493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/>
          <p:cNvSpPr txBox="1"/>
          <p:nvPr/>
        </p:nvSpPr>
        <p:spPr>
          <a:xfrm>
            <a:off x="9118287" y="2897992"/>
            <a:ext cx="117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fixed node</a:t>
            </a:r>
            <a:endParaRPr lang="en-GB" dirty="0"/>
          </a:p>
        </p:txBody>
      </p:sp>
      <p:sp>
        <p:nvSpPr>
          <p:cNvPr id="75" name="TextBox 74"/>
          <p:cNvSpPr txBox="1"/>
          <p:nvPr/>
        </p:nvSpPr>
        <p:spPr>
          <a:xfrm>
            <a:off x="838200" y="230826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t</a:t>
            </a:r>
            <a:endParaRPr lang="en-GB" dirty="0"/>
          </a:p>
        </p:txBody>
      </p:sp>
      <p:sp>
        <p:nvSpPr>
          <p:cNvPr id="76" name="TextBox 75"/>
          <p:cNvSpPr txBox="1"/>
          <p:nvPr/>
        </p:nvSpPr>
        <p:spPr>
          <a:xfrm>
            <a:off x="838200" y="373683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</a:t>
            </a:r>
            <a:r>
              <a:rPr lang="en-GB" dirty="0" err="1" smtClean="0"/>
              <a:t>t+T</a:t>
            </a:r>
            <a:endParaRPr lang="en-GB" dirty="0"/>
          </a:p>
        </p:txBody>
      </p:sp>
      <p:sp>
        <p:nvSpPr>
          <p:cNvPr id="78" name="TextBox 77"/>
          <p:cNvSpPr txBox="1"/>
          <p:nvPr/>
        </p:nvSpPr>
        <p:spPr>
          <a:xfrm>
            <a:off x="852965" y="521722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</a:t>
            </a:r>
            <a:r>
              <a:rPr lang="en-GB" dirty="0" err="1" smtClean="0"/>
              <a:t>t+T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241385" y="4943912"/>
            <a:ext cx="475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NB </a:t>
            </a:r>
            <a:r>
              <a:rPr lang="en-GB" u="sng" dirty="0" smtClean="0"/>
              <a:t>Nodes and fibres are massless </a:t>
            </a:r>
            <a:r>
              <a:rPr lang="en-GB" dirty="0" smtClean="0"/>
              <a:t>so in our model there is no     </a:t>
            </a:r>
            <a:r>
              <a:rPr lang="en-GB" strike="sngStrike" dirty="0" smtClean="0"/>
              <a:t>Force = mass x acceleration</a:t>
            </a:r>
          </a:p>
          <a:p>
            <a:r>
              <a:rPr lang="en-GB" dirty="0" smtClean="0"/>
              <a:t>This force is assumed negligible for our purposes.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 rot="2813857">
            <a:off x="4294291" y="2926084"/>
            <a:ext cx="920445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&lt;   f3   &gt;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043893" y="123352"/>
            <a:ext cx="7723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+mj-lt"/>
              </a:rPr>
              <a:t>How does our 3D mesh structure model this?</a:t>
            </a:r>
            <a:endParaRPr lang="en-GB" sz="3200" dirty="0">
              <a:latin typeface="+mj-lt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916948" y="3501135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7661866" y="3501135"/>
            <a:ext cx="238991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5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What force function should be used?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5690" t="12081" r="14341" b="21273"/>
          <a:stretch/>
        </p:blipFill>
        <p:spPr>
          <a:xfrm>
            <a:off x="6673861" y="1208708"/>
            <a:ext cx="4757057" cy="4232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985554"/>
            <a:ext cx="54842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Henneman</a:t>
            </a:r>
            <a:r>
              <a:rPr lang="en-GB" dirty="0" smtClean="0"/>
              <a:t> </a:t>
            </a:r>
            <a:r>
              <a:rPr lang="en-GB" dirty="0"/>
              <a:t>principle motor neuron </a:t>
            </a:r>
            <a:r>
              <a:rPr lang="en-GB" dirty="0" smtClean="0"/>
              <a:t>recruitment (</a:t>
            </a:r>
            <a:r>
              <a:rPr lang="en-GB" dirty="0" err="1" smtClean="0"/>
              <a:t>Henneman</a:t>
            </a:r>
            <a:r>
              <a:rPr lang="en-GB" dirty="0" smtClean="0"/>
              <a:t> 1965)</a:t>
            </a:r>
          </a:p>
          <a:p>
            <a:endParaRPr lang="en-GB" dirty="0"/>
          </a:p>
          <a:p>
            <a:r>
              <a:rPr lang="en-GB" dirty="0" smtClean="0"/>
              <a:t>As a muscle is stretched ( i.e. as l-</a:t>
            </a:r>
            <a:r>
              <a:rPr lang="el-GR" dirty="0"/>
              <a:t> </a:t>
            </a:r>
            <a:r>
              <a:rPr lang="el-GR" dirty="0" smtClean="0"/>
              <a:t>λ</a:t>
            </a:r>
            <a:r>
              <a:rPr lang="en-GB" dirty="0" smtClean="0"/>
              <a:t> increases), larger motor units are recruited and the force opposing the stretch increases.</a:t>
            </a:r>
          </a:p>
          <a:p>
            <a:endParaRPr lang="en-GB" dirty="0"/>
          </a:p>
          <a:p>
            <a:r>
              <a:rPr lang="en-GB" sz="1400" dirty="0"/>
              <a:t>A range of differently sized alpha motor neurons control each muscle</a:t>
            </a:r>
          </a:p>
          <a:p>
            <a:r>
              <a:rPr lang="en-GB" sz="1400" dirty="0"/>
              <a:t>Larger alpha motor neurons have higher thresholds and are in charge of larger pools of muscle filaments. </a:t>
            </a:r>
          </a:p>
          <a:p>
            <a:r>
              <a:rPr lang="en-GB" sz="1400" dirty="0"/>
              <a:t>More filaments in a pool </a:t>
            </a:r>
            <a:r>
              <a:rPr lang="en-GB" sz="1400" dirty="0" smtClean="0"/>
              <a:t>means that pool exerts </a:t>
            </a:r>
            <a:r>
              <a:rPr lang="en-GB" sz="1400" dirty="0"/>
              <a:t>more force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665" y="5655082"/>
            <a:ext cx="1165207" cy="378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9597" r="8944" b="11713"/>
          <a:stretch/>
        </p:blipFill>
        <p:spPr>
          <a:xfrm>
            <a:off x="9211984" y="5426048"/>
            <a:ext cx="1882822" cy="1431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1714"/>
          <a:stretch/>
        </p:blipFill>
        <p:spPr>
          <a:xfrm>
            <a:off x="8475872" y="5497974"/>
            <a:ext cx="800000" cy="99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The stretch reflex</a:t>
            </a:r>
            <a:endParaRPr lang="en-GB" sz="3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r="48703" b="44662"/>
          <a:stretch/>
        </p:blipFill>
        <p:spPr>
          <a:xfrm>
            <a:off x="3807017" y="2060573"/>
            <a:ext cx="3394936" cy="3477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3526" y="5862590"/>
            <a:ext cx="4337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Force-length curves for different voltages (0V,2V,3V,4.5V) of  70Hz square wave (0.1ms pulse duration) of the cerebellar nucleus (cat) i.e. different levels of motor command activity. (Feldman and Orlovsky,1972)</a:t>
            </a:r>
            <a:endParaRPr lang="en-GB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135899"/>
            <a:ext cx="88339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a given desired muscle length (</a:t>
            </a:r>
            <a:r>
              <a:rPr lang="el-GR" dirty="0" smtClean="0"/>
              <a:t>λ</a:t>
            </a:r>
            <a:r>
              <a:rPr lang="en-GB" dirty="0" smtClean="0"/>
              <a:t>) the force is zero.</a:t>
            </a:r>
          </a:p>
          <a:p>
            <a:r>
              <a:rPr lang="en-GB" dirty="0" smtClean="0"/>
              <a:t>The force rises as the muscle is stretched to a longer length.</a:t>
            </a:r>
          </a:p>
          <a:p>
            <a:r>
              <a:rPr lang="en-GB" sz="1400" dirty="0" smtClean="0"/>
              <a:t>Mathews 1959  </a:t>
            </a:r>
            <a:r>
              <a:rPr lang="en-GB" sz="1400" dirty="0"/>
              <a:t>and Feldman &amp; </a:t>
            </a:r>
            <a:r>
              <a:rPr lang="en-GB" sz="1400" dirty="0" err="1"/>
              <a:t>Orlovsky</a:t>
            </a:r>
            <a:r>
              <a:rPr lang="en-GB" sz="1400" dirty="0"/>
              <a:t> 1972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791097" y="2227205"/>
            <a:ext cx="238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4.5V pulse stimulation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884617" y="3148582"/>
            <a:ext cx="213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2V pulse stimulation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437626" y="379946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n-GB" dirty="0" smtClean="0"/>
              <a:t>=2cm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295564" y="3808267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 </a:t>
            </a:r>
            <a:r>
              <a:rPr lang="en-GB" dirty="0" smtClean="0"/>
              <a:t>=9cm 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516846" y="4306498"/>
            <a:ext cx="10391" cy="6482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736563" y="4306498"/>
            <a:ext cx="10391" cy="6482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626" y="5897541"/>
            <a:ext cx="1067085" cy="2651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761" y="6317672"/>
            <a:ext cx="1296417" cy="1920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401" y="5334704"/>
            <a:ext cx="309554" cy="460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0653" y="5433791"/>
            <a:ext cx="3356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Active rest length at 4.5V pulse stimulation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80653" y="5866222"/>
            <a:ext cx="3262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Active rest length at 2V pulse stimulation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080653" y="6254788"/>
            <a:ext cx="3262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Passive rest length with no stimulation</a:t>
            </a:r>
            <a:endParaRPr lang="en-GB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3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Modelling the tonic stretch reflex</a:t>
            </a:r>
            <a:br>
              <a:rPr lang="en-GB" sz="3200" dirty="0" smtClean="0"/>
            </a:br>
            <a:r>
              <a:rPr lang="en-GB" sz="3200" dirty="0" smtClean="0"/>
              <a:t>(Our current force formula)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703" b="44662"/>
          <a:stretch/>
        </p:blipFill>
        <p:spPr>
          <a:xfrm>
            <a:off x="709037" y="2008230"/>
            <a:ext cx="2191725" cy="2407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92880" y="4733697"/>
                <a:ext cx="2103120" cy="38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∗(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880" y="4733697"/>
                <a:ext cx="2103120" cy="380810"/>
              </a:xfrm>
              <a:prstGeom prst="rect">
                <a:avLst/>
              </a:prstGeom>
              <a:blipFill rotWithShape="0"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468891"/>
              </p:ext>
            </p:extLst>
          </p:nvPr>
        </p:nvGraphicFramePr>
        <p:xfrm>
          <a:off x="3335292" y="1836851"/>
          <a:ext cx="3476625" cy="2750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52905" y="5344457"/>
                <a:ext cx="6280886" cy="678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𝐿𝑜𝑎𝑑𝑒𝑑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𝑚𝑢𝑠𝑐𝑙𝑒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𝑙𝑒𝑛𝑔𝑡h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−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𝑇𝑎𝑟𝑔𝑒𝑡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𝑚𝑢𝑠𝑐𝑙𝑒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𝑙𝑒𝑛𝑔𝑡h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l-GR" dirty="0"/>
                                <m:t>λ</m:t>
                              </m:r>
                            </m:e>
                          </m:d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𝐶h𝑎𝑟𝑎𝑐𝑡𝑒𝑟𝑖𝑠𝑡𝑖𝑐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𝑚𝑢𝑠𝑐𝑙𝑒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𝑟𝑒𝑠𝑡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𝑙𝑒𝑛𝑔𝑡h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905" y="5344457"/>
                <a:ext cx="6280886" cy="67845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BFE-DD94-4148-B688-4580AD1BFF0F}" type="slidenum">
              <a:rPr lang="en-GB" smtClean="0"/>
              <a:t>9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356733" y="5651653"/>
            <a:ext cx="5464366" cy="37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4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9477</TotalTime>
  <Words>1673</Words>
  <Application>Microsoft Office PowerPoint</Application>
  <PresentationFormat>Widescreen</PresentationFormat>
  <Paragraphs>392</Paragraphs>
  <Slides>27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Office Theme</vt:lpstr>
      <vt:lpstr>A MASSLESS 3D BIOMECHANICAL MODEL OF THE TONGUE AND ITS RELATION TO THE λ MODEL</vt:lpstr>
      <vt:lpstr>PowerPoint Presentation</vt:lpstr>
      <vt:lpstr>PowerPoint Presentation</vt:lpstr>
      <vt:lpstr>Overview (dynamic control of the model)</vt:lpstr>
      <vt:lpstr>A (grossly) simplified motoneuronal flow chart  Given a Central Nervous system (CNS) command, a group of competing (antagonistic) muscles self regulate to reach equilibrium </vt:lpstr>
      <vt:lpstr>The force applied to a node is dependent on the difference between the current length (l) of the muscle and the length it should be (λ) given the muscle activation  F = function (l - λ)</vt:lpstr>
      <vt:lpstr>What force function should be used? </vt:lpstr>
      <vt:lpstr>The stretch reflex</vt:lpstr>
      <vt:lpstr>Modelling the tonic stretch reflex (Our current force formula)</vt:lpstr>
      <vt:lpstr>PowerPoint Presentation</vt:lpstr>
      <vt:lpstr>Simple arm model</vt:lpstr>
      <vt:lpstr>Simple arm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simple co-articulation experiment  (Sosnik et al 2004)</vt:lpstr>
      <vt:lpstr>4 target positions with staged muscle commands to keep paths straight. Also strategy of aiming beyond target and then a second command to adjust back to target before the target is reached used in stage B-C. </vt:lpstr>
      <vt:lpstr>Co-articulation strategy  to maintain 4 commands but AIM BEYOND the intermediate targets so that still at high velocity when approaching the target.  Issue λ commands for target C BEFORE reaching B</vt:lpstr>
      <vt:lpstr>Co-articulation strategy  to reduce to 2 targets (C and A) but change the trajectory to pass through intermediate targets (B and D) by altering staging of the individual muscle commands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MASSLESS 3D BIOMECHANICAL MODEL OF THE TONGUE AND ITS RELATION TO THE λ MODEL</dc:title>
  <dc:creator>Alan</dc:creator>
  <cp:lastModifiedBy>Alan</cp:lastModifiedBy>
  <cp:revision>327</cp:revision>
  <dcterms:created xsi:type="dcterms:W3CDTF">2017-04-25T21:28:32Z</dcterms:created>
  <dcterms:modified xsi:type="dcterms:W3CDTF">2017-07-03T09:26:14Z</dcterms:modified>
</cp:coreProperties>
</file>